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656" r:id="rId2"/>
    <p:sldId id="657" r:id="rId3"/>
    <p:sldId id="658" r:id="rId4"/>
    <p:sldId id="659" r:id="rId5"/>
    <p:sldId id="660" r:id="rId6"/>
    <p:sldId id="661" r:id="rId7"/>
    <p:sldId id="662" r:id="rId8"/>
    <p:sldId id="663" r:id="rId9"/>
    <p:sldId id="664" r:id="rId10"/>
    <p:sldId id="665" r:id="rId11"/>
    <p:sldId id="666" r:id="rId12"/>
    <p:sldId id="667" r:id="rId13"/>
    <p:sldId id="668" r:id="rId14"/>
    <p:sldId id="669" r:id="rId15"/>
    <p:sldId id="670" r:id="rId16"/>
    <p:sldId id="671" r:id="rId17"/>
    <p:sldId id="672" r:id="rId18"/>
    <p:sldId id="677" r:id="rId19"/>
    <p:sldId id="673" r:id="rId20"/>
    <p:sldId id="674" r:id="rId21"/>
    <p:sldId id="6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5EA"/>
    <a:srgbClr val="282F39"/>
    <a:srgbClr val="FFFFFF"/>
    <a:srgbClr val="3D516A"/>
    <a:srgbClr val="F2F2F2"/>
    <a:srgbClr val="FCB414"/>
    <a:srgbClr val="CB1B4A"/>
    <a:srgbClr val="72818C"/>
    <a:srgbClr val="7C8A94"/>
    <a:srgbClr val="ACB5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Стиль из темы 2 - акцент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73" autoAdjust="0"/>
    <p:restoredTop sz="94669" autoAdjust="0"/>
  </p:normalViewPr>
  <p:slideViewPr>
    <p:cSldViewPr snapToGrid="0">
      <p:cViewPr>
        <p:scale>
          <a:sx n="66" d="100"/>
          <a:sy n="66" d="100"/>
        </p:scale>
        <p:origin x="1584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67AC4-486C-4D09-A1D0-9646ACC367C4}" type="datetimeFigureOut">
              <a:rPr lang="ru-RU" smtClean="0"/>
              <a:t>16.06.2022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1709A-0B28-4410-B69E-CD0265E0779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265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1709A-0B28-4410-B69E-CD0265E0779E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9061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1709A-0B28-4410-B69E-CD0265E0779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654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1709A-0B28-4410-B69E-CD0265E0779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2074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1709A-0B28-4410-B69E-CD0265E0779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1820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1709A-0B28-4410-B69E-CD0265E0779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8702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1709A-0B28-4410-B69E-CD0265E0779E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1023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1709A-0B28-4410-B69E-CD0265E0779E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4536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1709A-0B28-4410-B69E-CD0265E0779E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9170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1709A-0B28-4410-B69E-CD0265E0779E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7606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1709A-0B28-4410-B69E-CD0265E0779E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7766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1709A-0B28-4410-B69E-CD0265E0779E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6225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1709A-0B28-4410-B69E-CD0265E0779E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2263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1709A-0B28-4410-B69E-CD0265E0779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265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1709A-0B28-4410-B69E-CD0265E0779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2929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1709A-0B28-4410-B69E-CD0265E0779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77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1709A-0B28-4410-B69E-CD0265E0779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106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1709A-0B28-4410-B69E-CD0265E0779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104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1709A-0B28-4410-B69E-CD0265E0779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032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1709A-0B28-4410-B69E-CD0265E0779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933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9AAEC-A45F-42FE-9F33-4BCC3E1CDA7E}" type="datetime1">
              <a:rPr lang="en-GB" smtClean="0"/>
              <a:t>16/06/2022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274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AEFED-662E-4402-99F9-B68CA2605A40}" type="datetime1">
              <a:rPr lang="en-GB" smtClean="0"/>
              <a:t>16/06/2022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314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128C8-547F-4FB2-BE9C-C4B5B81BD953}" type="datetime1">
              <a:rPr lang="en-GB" smtClean="0"/>
              <a:t>16/06/2022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930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CC46-FFE3-447A-833B-10FFBF432D2E}" type="datetime1">
              <a:rPr lang="en-GB" smtClean="0"/>
              <a:t>16/06/2022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15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A8DFE-491C-40DF-8E32-0B0CF2564757}" type="datetime1">
              <a:rPr lang="en-GB" smtClean="0"/>
              <a:t>16/06/2022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612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F2FA-EDC9-434E-9A8C-5E3FFB82B060}" type="datetime1">
              <a:rPr lang="en-GB" smtClean="0"/>
              <a:t>16/06/2022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00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4BACF-94B1-4186-94C7-7782449C70A8}" type="datetime1">
              <a:rPr lang="en-GB" smtClean="0"/>
              <a:t>16/06/2022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266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44FDE-FEF0-474B-BED2-7E02538D7499}" type="datetime1">
              <a:rPr lang="en-GB" smtClean="0"/>
              <a:t>16/06/2022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875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75190-B375-4E31-8B21-7C7608808331}" type="datetime1">
              <a:rPr lang="en-GB" smtClean="0"/>
              <a:t>16/06/2022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641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01D9B-47CF-4464-8734-C691AAF36F17}" type="datetime1">
              <a:rPr lang="en-GB" smtClean="0"/>
              <a:t>16/06/2022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08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04985-740A-4E65-B9D6-AC3FBC10616C}" type="datetime1">
              <a:rPr lang="en-GB" smtClean="0"/>
              <a:t>16/06/2022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3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E4FBF-4BE0-4554-9710-F9FDD4EDD66C}" type="datetime1">
              <a:rPr lang="en-GB" smtClean="0"/>
              <a:t>16/06/2022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541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>
            <a:extLst>
              <a:ext uri="{FF2B5EF4-FFF2-40B4-BE49-F238E27FC236}">
                <a16:creationId xmlns:a16="http://schemas.microsoft.com/office/drawing/2014/main" xmlns="" id="{AE4E7C5B-A9BA-45D4-AB6C-21E22D7C32DC}"/>
              </a:ext>
            </a:extLst>
          </p:cNvPr>
          <p:cNvSpPr txBox="1">
            <a:spLocks/>
          </p:cNvSpPr>
          <p:nvPr/>
        </p:nvSpPr>
        <p:spPr>
          <a:xfrm>
            <a:off x="1641716" y="671819"/>
            <a:ext cx="8908569" cy="6105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bg1"/>
                </a:solidFill>
              </a:rPr>
              <a:t>ВЫПУСКНАЯ КВАЛИФИКАЦИОННАЯ РАБОТА ПО КУРСУ «DATA SCIENCE»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35939" y="5983497"/>
            <a:ext cx="964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Слушатель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	   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Решетников Александр Анатольевич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1015"/>
            <a:ext cx="12192000" cy="379412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1957794"/>
            <a:ext cx="4957011" cy="2036844"/>
          </a:xfrm>
          <a:prstGeom prst="rect">
            <a:avLst/>
          </a:prstGeom>
          <a:solidFill>
            <a:srgbClr val="282F39">
              <a:alpha val="72157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xmlns="" id="{294BE9DB-4CC8-4CBE-BDFA-C332A5F9EA6F}"/>
              </a:ext>
            </a:extLst>
          </p:cNvPr>
          <p:cNvSpPr txBox="1">
            <a:spLocks/>
          </p:cNvSpPr>
          <p:nvPr/>
        </p:nvSpPr>
        <p:spPr>
          <a:xfrm>
            <a:off x="335939" y="2368171"/>
            <a:ext cx="4621072" cy="11187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</a:rPr>
              <a:t>Прогнозирование конечных свойств новых материалов (композиционных материалов)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4" name="Text Placeholder 2">
            <a:extLst>
              <a:ext uri="{FF2B5EF4-FFF2-40B4-BE49-F238E27FC236}">
                <a16:creationId xmlns:a16="http://schemas.microsoft.com/office/drawing/2014/main" xmlns="" id="{294BE9DB-4CC8-4CBE-BDFA-C332A5F9EA6F}"/>
              </a:ext>
            </a:extLst>
          </p:cNvPr>
          <p:cNvSpPr txBox="1">
            <a:spLocks/>
          </p:cNvSpPr>
          <p:nvPr/>
        </p:nvSpPr>
        <p:spPr>
          <a:xfrm>
            <a:off x="313713" y="2341182"/>
            <a:ext cx="4621072" cy="11187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 smtClean="0">
                <a:solidFill>
                  <a:schemeClr val="bg1"/>
                </a:solidFill>
              </a:rPr>
              <a:t>Прогнозирование конечных свойств новых материалов (композиционных материалов)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5" name="Прямоугольник 144"/>
          <p:cNvSpPr/>
          <p:nvPr/>
        </p:nvSpPr>
        <p:spPr>
          <a:xfrm>
            <a:off x="101600" y="6186720"/>
            <a:ext cx="12090401" cy="368300"/>
          </a:xfrm>
          <a:prstGeom prst="rect">
            <a:avLst/>
          </a:prstGeom>
          <a:solidFill>
            <a:srgbClr val="282F39">
              <a:alpha val="18039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6" name="Прямоугольник 145"/>
          <p:cNvSpPr/>
          <p:nvPr/>
        </p:nvSpPr>
        <p:spPr>
          <a:xfrm>
            <a:off x="0" y="132385"/>
            <a:ext cx="12192000" cy="521393"/>
          </a:xfrm>
          <a:prstGeom prst="rect">
            <a:avLst/>
          </a:prstGeom>
          <a:solidFill>
            <a:srgbClr val="282F39">
              <a:alpha val="18039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7" name="Прямоугольник 146"/>
          <p:cNvSpPr/>
          <p:nvPr/>
        </p:nvSpPr>
        <p:spPr>
          <a:xfrm>
            <a:off x="0" y="1021662"/>
            <a:ext cx="12192000" cy="628648"/>
          </a:xfrm>
          <a:prstGeom prst="rect">
            <a:avLst/>
          </a:prstGeom>
          <a:solidFill>
            <a:srgbClr val="282F39">
              <a:alpha val="18039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0" name="Прямоугольник 149"/>
          <p:cNvSpPr/>
          <p:nvPr/>
        </p:nvSpPr>
        <p:spPr>
          <a:xfrm rot="5400000">
            <a:off x="-942552" y="2900344"/>
            <a:ext cx="2036846" cy="1517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7747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 rot="5400000">
            <a:off x="4301731" y="-36798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 rot="5400000">
            <a:off x="4149331" y="-38322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902700" y="6536347"/>
            <a:ext cx="3220720" cy="322446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17128"/>
            <a:ext cx="10515600" cy="756442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3D516A"/>
                </a:solidFill>
              </a:rPr>
              <a:t>Разведочный анализ</a:t>
            </a:r>
            <a:r>
              <a:rPr lang="en-US" b="1" dirty="0" smtClean="0">
                <a:solidFill>
                  <a:srgbClr val="3D516A"/>
                </a:solidFill>
              </a:rPr>
              <a:t>:</a:t>
            </a:r>
            <a:r>
              <a:rPr lang="ru-RU" b="1" dirty="0" smtClean="0">
                <a:solidFill>
                  <a:srgbClr val="3D516A"/>
                </a:solidFill>
              </a:rPr>
              <a:t> </a:t>
            </a:r>
            <a:r>
              <a:rPr lang="ru-RU" sz="2800" dirty="0">
                <a:solidFill>
                  <a:srgbClr val="3D516A"/>
                </a:solidFill>
              </a:rPr>
              <a:t>Тепловая карта корреляции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0" y="6612556"/>
            <a:ext cx="11419433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rgbClr val="7C8A94"/>
                </a:solidFill>
              </a:rPr>
              <a:t>ВЫПУСКНАЯ КВАЛИФИКАЦИОННАЯ РАБОТА ПО КУРСУ «DATA SCIENCE»</a:t>
            </a:r>
            <a:endParaRPr lang="en-US" dirty="0">
              <a:solidFill>
                <a:srgbClr val="7C8A94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1999" cy="476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2039599" y="6612556"/>
            <a:ext cx="152401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72818C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902700" y="27534"/>
            <a:ext cx="3220720" cy="88355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0" y="6766560"/>
            <a:ext cx="10241280" cy="84294"/>
          </a:xfrm>
          <a:prstGeom prst="rect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11427496" y="73252"/>
            <a:ext cx="604040" cy="6784748"/>
          </a:xfrm>
          <a:prstGeom prst="rect">
            <a:avLst/>
          </a:prstGeom>
          <a:gradFill flip="none" rotWithShape="1">
            <a:gsLst>
              <a:gs pos="0">
                <a:srgbClr val="282F39">
                  <a:tint val="66000"/>
                  <a:satMod val="160000"/>
                  <a:alpha val="13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427496" y="6612556"/>
            <a:ext cx="604040" cy="245443"/>
          </a:xfrm>
        </p:spPr>
        <p:txBody>
          <a:bodyPr/>
          <a:lstStyle/>
          <a:p>
            <a:pPr algn="ctr"/>
            <a:fld id="{6983841B-0DB4-4C99-B5E5-79625F01DBF7}" type="slidenum">
              <a:rPr lang="en-GB" sz="2000" smtClean="0">
                <a:solidFill>
                  <a:srgbClr val="282F39"/>
                </a:solidFill>
              </a:rPr>
              <a:pPr algn="ctr"/>
              <a:t>10</a:t>
            </a:fld>
            <a:endParaRPr lang="en-GB" sz="2000" dirty="0">
              <a:solidFill>
                <a:srgbClr val="282F39"/>
              </a:solidFill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971029" y="5807276"/>
            <a:ext cx="9477375" cy="535626"/>
            <a:chOff x="190585" y="5451178"/>
            <a:chExt cx="10651585" cy="1047065"/>
          </a:xfrm>
        </p:grpSpPr>
        <p:sp>
          <p:nvSpPr>
            <p:cNvPr id="20" name="Прямоугольник 19"/>
            <p:cNvSpPr/>
            <p:nvPr/>
          </p:nvSpPr>
          <p:spPr>
            <a:xfrm rot="5400000">
              <a:off x="-257075" y="5898838"/>
              <a:ext cx="1047063" cy="15174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403451" y="5451179"/>
              <a:ext cx="10438719" cy="1047064"/>
            </a:xfrm>
            <a:prstGeom prst="rect">
              <a:avLst/>
            </a:prstGeom>
            <a:gradFill flip="none" rotWithShape="1">
              <a:gsLst>
                <a:gs pos="0">
                  <a:srgbClr val="3D516A">
                    <a:alpha val="7000"/>
                  </a:srgbClr>
                </a:gs>
                <a:gs pos="100000">
                  <a:srgbClr val="282F39">
                    <a:tint val="23500"/>
                    <a:satMod val="160000"/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Полученная тепловая карта так же свидетельствует об отсутствии явной корреляции между признаками.</a:t>
              </a:r>
              <a:endPara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29" y="1244491"/>
            <a:ext cx="10010775" cy="4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69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 rot="5400000">
            <a:off x="4301731" y="-36798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 rot="5400000">
            <a:off x="4149331" y="-38322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902700" y="6536347"/>
            <a:ext cx="3220720" cy="322446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17128"/>
            <a:ext cx="10515600" cy="756442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3D516A"/>
                </a:solidFill>
              </a:rPr>
              <a:t>Разведочный анализ</a:t>
            </a:r>
            <a:r>
              <a:rPr lang="en-US" b="1" dirty="0" smtClean="0">
                <a:solidFill>
                  <a:srgbClr val="3D516A"/>
                </a:solidFill>
              </a:rPr>
              <a:t>:</a:t>
            </a:r>
            <a:r>
              <a:rPr lang="ru-RU" b="1" dirty="0" smtClean="0">
                <a:solidFill>
                  <a:srgbClr val="3D516A"/>
                </a:solidFill>
              </a:rPr>
              <a:t> </a:t>
            </a:r>
            <a:r>
              <a:rPr lang="ru-RU" sz="2800" dirty="0" smtClean="0">
                <a:solidFill>
                  <a:srgbClr val="3D516A"/>
                </a:solidFill>
              </a:rPr>
              <a:t>Выбросы</a:t>
            </a:r>
            <a:endParaRPr lang="ru-RU" sz="2800" dirty="0">
              <a:solidFill>
                <a:srgbClr val="3D516A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612556"/>
            <a:ext cx="11419433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rgbClr val="7C8A94"/>
                </a:solidFill>
              </a:rPr>
              <a:t>ВЫПУСКНАЯ КВАЛИФИКАЦИОННАЯ РАБОТА ПО КУРСУ «DATA SCIENCE»</a:t>
            </a:r>
            <a:endParaRPr lang="en-US" dirty="0">
              <a:solidFill>
                <a:srgbClr val="7C8A94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1999" cy="476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2039599" y="6612556"/>
            <a:ext cx="152401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72818C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902700" y="27534"/>
            <a:ext cx="3220720" cy="88355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0" y="6766560"/>
            <a:ext cx="10241280" cy="84294"/>
          </a:xfrm>
          <a:prstGeom prst="rect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11427496" y="73252"/>
            <a:ext cx="604040" cy="6784748"/>
          </a:xfrm>
          <a:prstGeom prst="rect">
            <a:avLst/>
          </a:prstGeom>
          <a:gradFill flip="none" rotWithShape="1">
            <a:gsLst>
              <a:gs pos="0">
                <a:srgbClr val="282F39">
                  <a:tint val="66000"/>
                  <a:satMod val="160000"/>
                  <a:alpha val="13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427496" y="6612556"/>
            <a:ext cx="604040" cy="245443"/>
          </a:xfrm>
        </p:spPr>
        <p:txBody>
          <a:bodyPr/>
          <a:lstStyle/>
          <a:p>
            <a:pPr algn="ctr"/>
            <a:fld id="{6983841B-0DB4-4C99-B5E5-79625F01DBF7}" type="slidenum">
              <a:rPr lang="en-GB" sz="2000" smtClean="0">
                <a:solidFill>
                  <a:srgbClr val="282F39"/>
                </a:solidFill>
              </a:rPr>
              <a:pPr algn="ctr"/>
              <a:t>11</a:t>
            </a:fld>
            <a:endParaRPr lang="en-GB" sz="2000" dirty="0">
              <a:solidFill>
                <a:srgbClr val="282F39"/>
              </a:solidFill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971029" y="5807276"/>
            <a:ext cx="9477375" cy="535626"/>
            <a:chOff x="190585" y="5451178"/>
            <a:chExt cx="10651585" cy="1047065"/>
          </a:xfrm>
        </p:grpSpPr>
        <p:sp>
          <p:nvSpPr>
            <p:cNvPr id="20" name="Прямоугольник 19"/>
            <p:cNvSpPr/>
            <p:nvPr/>
          </p:nvSpPr>
          <p:spPr>
            <a:xfrm rot="5400000">
              <a:off x="-257075" y="5898838"/>
              <a:ext cx="1047063" cy="15174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403451" y="5451179"/>
              <a:ext cx="10438719" cy="1047064"/>
            </a:xfrm>
            <a:prstGeom prst="rect">
              <a:avLst/>
            </a:prstGeom>
            <a:gradFill flip="none" rotWithShape="1">
              <a:gsLst>
                <a:gs pos="0">
                  <a:srgbClr val="3D516A">
                    <a:alpha val="7000"/>
                  </a:srgbClr>
                </a:gs>
                <a:gs pos="100000">
                  <a:srgbClr val="282F39">
                    <a:tint val="23500"/>
                    <a:satMod val="160000"/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Полученные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ящики с усами так 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же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свидетельствуют 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 наличии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выбросов.</a:t>
              </a:r>
              <a:endPara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1658611" y="1032291"/>
            <a:ext cx="8102211" cy="2361624"/>
            <a:chOff x="635750" y="1095791"/>
            <a:chExt cx="7435127" cy="2167183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750" y="1181501"/>
              <a:ext cx="6153921" cy="2081473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19900" y="1095791"/>
              <a:ext cx="1250977" cy="2159806"/>
            </a:xfrm>
            <a:prstGeom prst="rect">
              <a:avLst/>
            </a:prstGeom>
          </p:spPr>
        </p:pic>
      </p:grpSp>
      <p:grpSp>
        <p:nvGrpSpPr>
          <p:cNvPr id="18" name="Группа 17"/>
          <p:cNvGrpSpPr/>
          <p:nvPr/>
        </p:nvGrpSpPr>
        <p:grpSpPr>
          <a:xfrm>
            <a:off x="1039945" y="3406206"/>
            <a:ext cx="9339543" cy="2332806"/>
            <a:chOff x="478587" y="3406206"/>
            <a:chExt cx="8570586" cy="2140738"/>
          </a:xfrm>
        </p:grpSpPr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587" y="3406206"/>
              <a:ext cx="4878769" cy="2140738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51043" y="3442358"/>
              <a:ext cx="3698130" cy="2068625"/>
            </a:xfrm>
            <a:prstGeom prst="rect">
              <a:avLst/>
            </a:prstGeom>
          </p:spPr>
        </p:pic>
      </p:grpSp>
      <p:sp>
        <p:nvSpPr>
          <p:cNvPr id="25" name="Прямоугольник 24"/>
          <p:cNvSpPr/>
          <p:nvPr/>
        </p:nvSpPr>
        <p:spPr>
          <a:xfrm>
            <a:off x="2244042" y="1225970"/>
            <a:ext cx="327792" cy="212100"/>
          </a:xfrm>
          <a:prstGeom prst="rect">
            <a:avLst/>
          </a:prstGeom>
          <a:solidFill>
            <a:srgbClr val="FF0000">
              <a:alpha val="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2244042" y="3010237"/>
            <a:ext cx="327792" cy="195268"/>
          </a:xfrm>
          <a:prstGeom prst="rect">
            <a:avLst/>
          </a:prstGeom>
          <a:solidFill>
            <a:srgbClr val="FF0000">
              <a:alpha val="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3582676" y="1225969"/>
            <a:ext cx="327792" cy="262587"/>
          </a:xfrm>
          <a:prstGeom prst="rect">
            <a:avLst/>
          </a:prstGeom>
          <a:solidFill>
            <a:srgbClr val="FF0000">
              <a:alpha val="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3584629" y="3035299"/>
            <a:ext cx="327792" cy="186871"/>
          </a:xfrm>
          <a:prstGeom prst="rect">
            <a:avLst/>
          </a:prstGeom>
          <a:solidFill>
            <a:srgbClr val="FF0000">
              <a:alpha val="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4921310" y="1208195"/>
            <a:ext cx="327792" cy="229875"/>
          </a:xfrm>
          <a:prstGeom prst="rect">
            <a:avLst/>
          </a:prstGeom>
          <a:solidFill>
            <a:srgbClr val="FF0000">
              <a:alpha val="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6263119" y="1228135"/>
            <a:ext cx="327792" cy="209935"/>
          </a:xfrm>
          <a:prstGeom prst="rect">
            <a:avLst/>
          </a:prstGeom>
          <a:solidFill>
            <a:srgbClr val="FF0000">
              <a:alpha val="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6263119" y="2930526"/>
            <a:ext cx="327792" cy="252084"/>
          </a:xfrm>
          <a:prstGeom prst="rect">
            <a:avLst/>
          </a:prstGeom>
          <a:solidFill>
            <a:srgbClr val="FF0000">
              <a:alpha val="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7608413" y="3082925"/>
            <a:ext cx="327792" cy="123771"/>
          </a:xfrm>
          <a:prstGeom prst="rect">
            <a:avLst/>
          </a:prstGeom>
          <a:solidFill>
            <a:srgbClr val="FF0000">
              <a:alpha val="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1609042" y="3547310"/>
            <a:ext cx="327792" cy="164265"/>
          </a:xfrm>
          <a:prstGeom prst="rect">
            <a:avLst/>
          </a:prstGeom>
          <a:solidFill>
            <a:srgbClr val="FF0000">
              <a:alpha val="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/>
          <p:cNvSpPr/>
          <p:nvPr/>
        </p:nvSpPr>
        <p:spPr>
          <a:xfrm>
            <a:off x="2938151" y="3570455"/>
            <a:ext cx="327792" cy="195268"/>
          </a:xfrm>
          <a:prstGeom prst="rect">
            <a:avLst/>
          </a:prstGeom>
          <a:solidFill>
            <a:srgbClr val="FF0000">
              <a:alpha val="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2938151" y="5359399"/>
            <a:ext cx="327792" cy="178224"/>
          </a:xfrm>
          <a:prstGeom prst="rect">
            <a:avLst/>
          </a:prstGeom>
          <a:solidFill>
            <a:srgbClr val="FF0000">
              <a:alpha val="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4270435" y="3570455"/>
            <a:ext cx="327792" cy="195268"/>
          </a:xfrm>
          <a:prstGeom prst="rect">
            <a:avLst/>
          </a:prstGeom>
          <a:solidFill>
            <a:srgbClr val="FF0000">
              <a:alpha val="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4270435" y="5342355"/>
            <a:ext cx="327792" cy="169445"/>
          </a:xfrm>
          <a:prstGeom prst="rect">
            <a:avLst/>
          </a:prstGeom>
          <a:solidFill>
            <a:srgbClr val="FF0000">
              <a:alpha val="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5598906" y="3570455"/>
            <a:ext cx="327792" cy="268637"/>
          </a:xfrm>
          <a:prstGeom prst="rect">
            <a:avLst/>
          </a:prstGeom>
          <a:solidFill>
            <a:srgbClr val="FF0000">
              <a:alpha val="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5598906" y="5347594"/>
            <a:ext cx="327792" cy="190029"/>
          </a:xfrm>
          <a:prstGeom prst="rect">
            <a:avLst/>
          </a:prstGeom>
          <a:solidFill>
            <a:srgbClr val="FF0000">
              <a:alpha val="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8260995" y="3547310"/>
            <a:ext cx="327792" cy="195763"/>
          </a:xfrm>
          <a:prstGeom prst="rect">
            <a:avLst/>
          </a:prstGeom>
          <a:solidFill>
            <a:srgbClr val="FF0000">
              <a:alpha val="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9590514" y="3570456"/>
            <a:ext cx="327792" cy="381598"/>
          </a:xfrm>
          <a:prstGeom prst="rect">
            <a:avLst/>
          </a:prstGeom>
          <a:solidFill>
            <a:srgbClr val="FF0000">
              <a:alpha val="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9596926" y="5138158"/>
            <a:ext cx="327792" cy="381598"/>
          </a:xfrm>
          <a:prstGeom prst="rect">
            <a:avLst/>
          </a:prstGeom>
          <a:solidFill>
            <a:srgbClr val="FF0000">
              <a:alpha val="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8986234" y="2682965"/>
            <a:ext cx="327792" cy="522539"/>
          </a:xfrm>
          <a:prstGeom prst="rect">
            <a:avLst/>
          </a:prstGeom>
          <a:solidFill>
            <a:srgbClr val="FF0000">
              <a:alpha val="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/>
          <p:cNvSpPr/>
          <p:nvPr/>
        </p:nvSpPr>
        <p:spPr>
          <a:xfrm>
            <a:off x="8986234" y="1225969"/>
            <a:ext cx="327792" cy="190875"/>
          </a:xfrm>
          <a:prstGeom prst="rect">
            <a:avLst/>
          </a:prstGeom>
          <a:solidFill>
            <a:srgbClr val="FF0000">
              <a:alpha val="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0126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 rot="5400000">
            <a:off x="4301731" y="-36798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 rot="5400000">
            <a:off x="4149331" y="-38322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902700" y="6536347"/>
            <a:ext cx="3220720" cy="322446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17128"/>
            <a:ext cx="10515600" cy="756442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3D516A"/>
                </a:solidFill>
              </a:rPr>
              <a:t>Предобработка данных</a:t>
            </a:r>
            <a:endParaRPr lang="ru-RU" sz="2800" dirty="0">
              <a:solidFill>
                <a:srgbClr val="3D516A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612556"/>
            <a:ext cx="11419433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rgbClr val="7C8A94"/>
                </a:solidFill>
              </a:rPr>
              <a:t>ВЫПУСКНАЯ КВАЛИФИКАЦИОННАЯ РАБОТА ПО КУРСУ «DATA SCIENCE»</a:t>
            </a:r>
            <a:endParaRPr lang="en-US" dirty="0">
              <a:solidFill>
                <a:srgbClr val="7C8A94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1999" cy="476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2039599" y="6612556"/>
            <a:ext cx="152401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72818C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902700" y="27534"/>
            <a:ext cx="3220720" cy="88355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0" y="6766560"/>
            <a:ext cx="10241280" cy="84294"/>
          </a:xfrm>
          <a:prstGeom prst="rect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11427496" y="73252"/>
            <a:ext cx="604040" cy="6784748"/>
          </a:xfrm>
          <a:prstGeom prst="rect">
            <a:avLst/>
          </a:prstGeom>
          <a:gradFill flip="none" rotWithShape="1">
            <a:gsLst>
              <a:gs pos="0">
                <a:srgbClr val="282F39">
                  <a:tint val="66000"/>
                  <a:satMod val="160000"/>
                  <a:alpha val="13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427496" y="6612556"/>
            <a:ext cx="604040" cy="245443"/>
          </a:xfrm>
        </p:spPr>
        <p:txBody>
          <a:bodyPr/>
          <a:lstStyle/>
          <a:p>
            <a:pPr algn="ctr"/>
            <a:fld id="{6983841B-0DB4-4C99-B5E5-79625F01DBF7}" type="slidenum">
              <a:rPr lang="en-GB" sz="2000" smtClean="0">
                <a:solidFill>
                  <a:srgbClr val="282F39"/>
                </a:solidFill>
              </a:rPr>
              <a:pPr algn="ctr"/>
              <a:t>12</a:t>
            </a:fld>
            <a:endParaRPr lang="en-GB" sz="2000" dirty="0">
              <a:solidFill>
                <a:srgbClr val="282F39"/>
              </a:solidFill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971029" y="5807276"/>
            <a:ext cx="9477375" cy="535626"/>
            <a:chOff x="190585" y="5451178"/>
            <a:chExt cx="10651585" cy="1047065"/>
          </a:xfrm>
        </p:grpSpPr>
        <p:sp>
          <p:nvSpPr>
            <p:cNvPr id="20" name="Прямоугольник 19"/>
            <p:cNvSpPr/>
            <p:nvPr/>
          </p:nvSpPr>
          <p:spPr>
            <a:xfrm rot="5400000">
              <a:off x="-257075" y="5898838"/>
              <a:ext cx="1047063" cy="15174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403451" y="5451179"/>
              <a:ext cx="10438719" cy="1047064"/>
            </a:xfrm>
            <a:prstGeom prst="rect">
              <a:avLst/>
            </a:prstGeom>
            <a:gradFill flip="none" rotWithShape="1">
              <a:gsLst>
                <a:gs pos="0">
                  <a:srgbClr val="3D516A">
                    <a:alpha val="7000"/>
                  </a:srgbClr>
                </a:gs>
                <a:gs pos="100000">
                  <a:srgbClr val="282F39">
                    <a:tint val="23500"/>
                    <a:satMod val="160000"/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На стадии предобработки данных произведено удаление выбросов и нормализация данных.</a:t>
              </a:r>
              <a:endPara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2" y="1683824"/>
            <a:ext cx="11264617" cy="397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83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 rot="5400000">
            <a:off x="4301731" y="-36798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 rot="5400000">
            <a:off x="4149331" y="-38322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902700" y="6536347"/>
            <a:ext cx="3220720" cy="322446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17128"/>
            <a:ext cx="11353800" cy="756442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3D516A"/>
                </a:solidFill>
              </a:rPr>
              <a:t>Модели </a:t>
            </a:r>
            <a:r>
              <a:rPr lang="ru-RU" b="1" dirty="0" smtClean="0">
                <a:solidFill>
                  <a:srgbClr val="3D516A"/>
                </a:solidFill>
              </a:rPr>
              <a:t>прогноза </a:t>
            </a:r>
            <a:r>
              <a:rPr lang="ru-RU" b="1" dirty="0">
                <a:solidFill>
                  <a:srgbClr val="3D516A"/>
                </a:solidFill>
              </a:rPr>
              <a:t>модуля упругости при растяжении</a:t>
            </a:r>
            <a:endParaRPr lang="ru-RU" sz="2800" dirty="0">
              <a:solidFill>
                <a:srgbClr val="3D516A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612556"/>
            <a:ext cx="11419433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rgbClr val="7C8A94"/>
                </a:solidFill>
              </a:rPr>
              <a:t>ВЫПУСКНАЯ КВАЛИФИКАЦИОННАЯ РАБОТА ПО КУРСУ «DATA SCIENCE»</a:t>
            </a:r>
            <a:endParaRPr lang="en-US" dirty="0">
              <a:solidFill>
                <a:srgbClr val="7C8A94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1999" cy="476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2039599" y="6612556"/>
            <a:ext cx="152401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72818C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902700" y="27534"/>
            <a:ext cx="3220720" cy="88355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0" y="6766560"/>
            <a:ext cx="10241280" cy="84294"/>
          </a:xfrm>
          <a:prstGeom prst="rect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11427496" y="73252"/>
            <a:ext cx="604040" cy="6784748"/>
          </a:xfrm>
          <a:prstGeom prst="rect">
            <a:avLst/>
          </a:prstGeom>
          <a:gradFill flip="none" rotWithShape="1">
            <a:gsLst>
              <a:gs pos="0">
                <a:srgbClr val="282F39">
                  <a:tint val="66000"/>
                  <a:satMod val="160000"/>
                  <a:alpha val="13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427496" y="6612556"/>
            <a:ext cx="604040" cy="245443"/>
          </a:xfrm>
        </p:spPr>
        <p:txBody>
          <a:bodyPr/>
          <a:lstStyle/>
          <a:p>
            <a:pPr algn="ctr"/>
            <a:fld id="{6983841B-0DB4-4C99-B5E5-79625F01DBF7}" type="slidenum">
              <a:rPr lang="en-GB" sz="2000" smtClean="0">
                <a:solidFill>
                  <a:srgbClr val="282F39"/>
                </a:solidFill>
              </a:rPr>
              <a:pPr algn="ctr"/>
              <a:t>13</a:t>
            </a:fld>
            <a:endParaRPr lang="en-GB" sz="2000" dirty="0">
              <a:solidFill>
                <a:srgbClr val="282F39"/>
              </a:solidFill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598797" y="5510402"/>
            <a:ext cx="10479199" cy="832500"/>
            <a:chOff x="190585" y="5451178"/>
            <a:chExt cx="10651585" cy="1047065"/>
          </a:xfrm>
        </p:grpSpPr>
        <p:sp>
          <p:nvSpPr>
            <p:cNvPr id="20" name="Прямоугольник 19"/>
            <p:cNvSpPr/>
            <p:nvPr/>
          </p:nvSpPr>
          <p:spPr>
            <a:xfrm rot="5400000">
              <a:off x="-257075" y="5898838"/>
              <a:ext cx="1047063" cy="15174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403451" y="5451179"/>
              <a:ext cx="10438719" cy="1047064"/>
            </a:xfrm>
            <a:prstGeom prst="rect">
              <a:avLst/>
            </a:prstGeom>
            <a:gradFill flip="none" rotWithShape="1">
              <a:gsLst>
                <a:gs pos="0">
                  <a:srgbClr val="3D516A">
                    <a:alpha val="7000"/>
                  </a:srgbClr>
                </a:gs>
                <a:gs pos="100000">
                  <a:srgbClr val="282F39">
                    <a:tint val="23500"/>
                    <a:satMod val="160000"/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Отрицательное 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значение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коэффициента 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детерминации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близкого 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нулю свидетельствует 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 низком качестве модели и отсутствии линейных связей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MAE и MSE показывает высокие показатели, что так же подтверждает отсутствие линейных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связей.</a:t>
              </a:r>
              <a:endPara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245766"/>
              </p:ext>
            </p:extLst>
          </p:nvPr>
        </p:nvGraphicFramePr>
        <p:xfrm>
          <a:off x="590719" y="2459413"/>
          <a:ext cx="6580286" cy="1521300"/>
        </p:xfrm>
        <a:graphic>
          <a:graphicData uri="http://schemas.openxmlformats.org/drawingml/2006/table">
            <a:tbl>
              <a:tblPr firstRow="1" firstCol="1" bandRow="1">
                <a:tableStyleId>{306799F8-075E-4A3A-A7F6-7FBC6576F1A4}</a:tableStyleId>
              </a:tblPr>
              <a:tblGrid>
                <a:gridCol w="2036299"/>
                <a:gridCol w="1651238"/>
                <a:gridCol w="1551889"/>
                <a:gridCol w="1340860"/>
              </a:tblGrid>
              <a:tr h="3803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MAE</a:t>
                      </a:r>
                      <a:endParaRPr lang="ru-R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MSE</a:t>
                      </a:r>
                      <a:endParaRPr lang="ru-R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R2</a:t>
                      </a:r>
                      <a:endParaRPr lang="ru-R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</a:tr>
              <a:tr h="3803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Линейная регрессия</a:t>
                      </a:r>
                      <a:endParaRPr lang="ru-R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0.159633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3D516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0.038589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3D516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-0.0259701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3D516A"/>
                    </a:solidFill>
                  </a:tcPr>
                </a:tc>
              </a:tr>
              <a:tr h="3803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Дерево решений     </a:t>
                      </a:r>
                      <a:endParaRPr lang="ru-R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0.15958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3D516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0.0377647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3D516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-0.00405595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3D516A"/>
                    </a:solidFill>
                  </a:tcPr>
                </a:tc>
              </a:tr>
              <a:tr h="3803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Случайный лес      </a:t>
                      </a:r>
                      <a:endParaRPr lang="ru-R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0.162879</a:t>
                      </a:r>
                      <a:endParaRPr lang="ru-RU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3D516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0.0392461</a:t>
                      </a:r>
                      <a:endParaRPr lang="ru-R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3D516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-0.0434404</a:t>
                      </a:r>
                      <a:endParaRPr lang="ru-R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3D516A"/>
                    </a:solidFill>
                  </a:tcPr>
                </a:tc>
              </a:tr>
            </a:tbl>
          </a:graphicData>
        </a:graphic>
      </p:graphicFrame>
      <p:sp>
        <p:nvSpPr>
          <p:cNvPr id="10" name="Прямоугольник 9"/>
          <p:cNvSpPr/>
          <p:nvPr/>
        </p:nvSpPr>
        <p:spPr>
          <a:xfrm>
            <a:off x="7744078" y="1419570"/>
            <a:ext cx="3522954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1400" b="1" dirty="0" smtClean="0">
                <a:solidFill>
                  <a:srgbClr val="3D516A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Показатели прогнозирования:</a:t>
            </a:r>
          </a:p>
          <a:p>
            <a:pPr algn="just">
              <a:spcAft>
                <a:spcPts val="0"/>
              </a:spcAft>
            </a:pPr>
            <a:endParaRPr lang="ru-RU" sz="1200" dirty="0" smtClean="0"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ru-RU" sz="12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 smtClean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ru-RU" sz="1200" b="1" dirty="0" smtClean="0">
                <a:solidFill>
                  <a:srgbClr val="3D516A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MAE </a:t>
            </a:r>
            <a:r>
              <a:rPr lang="ru-RU" sz="12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- измеряет среднюю абсолютную ошибку </a:t>
            </a:r>
            <a:r>
              <a:rPr lang="ru-RU" sz="1200" dirty="0">
                <a:solidFill>
                  <a:srgbClr val="3D516A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прогнозов</a:t>
            </a:r>
            <a:r>
              <a:rPr lang="ru-RU" sz="12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. Для каждой точки вычисляется разница между прогнозами и целью, а затем усредняются эти значения. </a:t>
            </a:r>
            <a:endParaRPr lang="ru-RU" sz="1200" dirty="0" smtClean="0"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ru-RU" sz="1200" dirty="0"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ru-RU" sz="1200" dirty="0" smtClean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ru-RU" sz="1200" b="1" dirty="0" smtClean="0">
                <a:solidFill>
                  <a:srgbClr val="3D516A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MSE</a:t>
            </a:r>
            <a:r>
              <a:rPr lang="ru-RU" sz="1200" dirty="0" smtClean="0">
                <a:solidFill>
                  <a:srgbClr val="3D516A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- измеряет </a:t>
            </a:r>
            <a:r>
              <a:rPr lang="ru-RU" sz="1200" dirty="0" smtClean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средний квадрат ошибок </a:t>
            </a:r>
            <a:r>
              <a:rPr lang="ru-RU" sz="12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прогнозов. Для каждой точки вычисляется квадратная разница между прогнозами и целью, а затем усредняются эти значения. </a:t>
            </a:r>
            <a:endParaRPr lang="ru-RU" sz="1200" dirty="0" smtClean="0"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ru-RU" sz="1200" dirty="0" smtClean="0"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ru-RU" sz="1200" dirty="0" smtClean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ru-RU" sz="1200" b="1" dirty="0" smtClean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b="1" dirty="0" smtClean="0">
                <a:solidFill>
                  <a:srgbClr val="3D516A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R² </a:t>
            </a:r>
            <a:r>
              <a:rPr lang="ru-RU" sz="12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- Коэффициент детерминации, или </a:t>
            </a:r>
            <a:r>
              <a:rPr lang="en-US" sz="1200" dirty="0" smtClean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R-</a:t>
            </a:r>
            <a:r>
              <a:rPr lang="ru-RU" sz="1200" dirty="0" smtClean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квадрат, </a:t>
            </a:r>
            <a:r>
              <a:rPr lang="ru-RU" sz="12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является еще одним показателем, который мы можем использовать для оценки модели, и он тесно связан с MSE, но имеет преимущество в том, что не имеет значения, являются ли выходные значения очень большими или очень </a:t>
            </a:r>
            <a:r>
              <a:rPr lang="ru-RU" sz="1200" dirty="0" smtClean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маленькими</a:t>
            </a:r>
            <a:r>
              <a:rPr lang="ru-RU" sz="12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7842247" y="1847851"/>
            <a:ext cx="2490067" cy="222249"/>
            <a:chOff x="7842247" y="1847851"/>
            <a:chExt cx="2490067" cy="222249"/>
          </a:xfrm>
        </p:grpSpPr>
        <p:sp>
          <p:nvSpPr>
            <p:cNvPr id="22" name="Прямоугольник 21"/>
            <p:cNvSpPr/>
            <p:nvPr/>
          </p:nvSpPr>
          <p:spPr>
            <a:xfrm rot="5400000">
              <a:off x="9038276" y="776061"/>
              <a:ext cx="222248" cy="2365829"/>
            </a:xfrm>
            <a:prstGeom prst="rect">
              <a:avLst/>
            </a:prstGeom>
            <a:gradFill flip="none" rotWithShape="1">
              <a:gsLst>
                <a:gs pos="0">
                  <a:srgbClr val="3D516A">
                    <a:alpha val="7000"/>
                  </a:srgbClr>
                </a:gs>
                <a:gs pos="100000">
                  <a:srgbClr val="282F39">
                    <a:tint val="23500"/>
                    <a:satMod val="160000"/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 rot="5400000">
              <a:off x="7774816" y="1915282"/>
              <a:ext cx="222248" cy="873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7842248" y="2761561"/>
            <a:ext cx="2490066" cy="222249"/>
            <a:chOff x="7842248" y="2761561"/>
            <a:chExt cx="2490066" cy="222249"/>
          </a:xfrm>
        </p:grpSpPr>
        <p:sp>
          <p:nvSpPr>
            <p:cNvPr id="27" name="Прямоугольник 26"/>
            <p:cNvSpPr/>
            <p:nvPr/>
          </p:nvSpPr>
          <p:spPr>
            <a:xfrm rot="5400000">
              <a:off x="9038276" y="1689771"/>
              <a:ext cx="222248" cy="2365829"/>
            </a:xfrm>
            <a:prstGeom prst="rect">
              <a:avLst/>
            </a:prstGeom>
            <a:gradFill flip="none" rotWithShape="1">
              <a:gsLst>
                <a:gs pos="0">
                  <a:srgbClr val="3D516A">
                    <a:alpha val="7000"/>
                  </a:srgbClr>
                </a:gs>
                <a:gs pos="100000">
                  <a:srgbClr val="282F39">
                    <a:tint val="23500"/>
                    <a:satMod val="160000"/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Прямоугольник 27"/>
            <p:cNvSpPr/>
            <p:nvPr/>
          </p:nvSpPr>
          <p:spPr>
            <a:xfrm rot="5400000">
              <a:off x="7774817" y="2828992"/>
              <a:ext cx="222248" cy="8738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7842247" y="3675271"/>
            <a:ext cx="2490067" cy="222249"/>
            <a:chOff x="7842247" y="3675271"/>
            <a:chExt cx="2490067" cy="222249"/>
          </a:xfrm>
        </p:grpSpPr>
        <p:sp>
          <p:nvSpPr>
            <p:cNvPr id="31" name="Прямоугольник 30"/>
            <p:cNvSpPr/>
            <p:nvPr/>
          </p:nvSpPr>
          <p:spPr>
            <a:xfrm rot="5400000">
              <a:off x="9038276" y="2603481"/>
              <a:ext cx="222248" cy="2365829"/>
            </a:xfrm>
            <a:prstGeom prst="rect">
              <a:avLst/>
            </a:prstGeom>
            <a:gradFill flip="none" rotWithShape="1">
              <a:gsLst>
                <a:gs pos="0">
                  <a:srgbClr val="3D516A">
                    <a:alpha val="7000"/>
                  </a:srgbClr>
                </a:gs>
                <a:gs pos="100000">
                  <a:srgbClr val="282F39">
                    <a:tint val="23500"/>
                    <a:satMod val="160000"/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Прямоугольник 31"/>
            <p:cNvSpPr/>
            <p:nvPr/>
          </p:nvSpPr>
          <p:spPr>
            <a:xfrm rot="5400000">
              <a:off x="7774816" y="3742702"/>
              <a:ext cx="222248" cy="873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8272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 rot="5400000">
            <a:off x="4301731" y="-36798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 rot="5400000">
            <a:off x="4149331" y="-38322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902700" y="6536347"/>
            <a:ext cx="3220720" cy="322446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17128"/>
            <a:ext cx="11353800" cy="756442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3D516A"/>
                </a:solidFill>
              </a:rPr>
              <a:t>Модели прогноза </a:t>
            </a:r>
            <a:r>
              <a:rPr lang="ru-RU" b="1" dirty="0" smtClean="0">
                <a:solidFill>
                  <a:srgbClr val="3D516A"/>
                </a:solidFill>
              </a:rPr>
              <a:t>прочности </a:t>
            </a:r>
            <a:r>
              <a:rPr lang="ru-RU" b="1" dirty="0">
                <a:solidFill>
                  <a:srgbClr val="3D516A"/>
                </a:solidFill>
              </a:rPr>
              <a:t>при </a:t>
            </a:r>
            <a:r>
              <a:rPr lang="ru-RU" b="1" dirty="0" smtClean="0">
                <a:solidFill>
                  <a:srgbClr val="3D516A"/>
                </a:solidFill>
              </a:rPr>
              <a:t>растяжении</a:t>
            </a:r>
            <a:endParaRPr lang="ru-RU" sz="2800" dirty="0">
              <a:solidFill>
                <a:srgbClr val="3D516A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612556"/>
            <a:ext cx="11419433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rgbClr val="7C8A94"/>
                </a:solidFill>
              </a:rPr>
              <a:t>ВЫПУСКНАЯ КВАЛИФИКАЦИОННАЯ РАБОТА ПО КУРСУ «DATA SCIENCE»</a:t>
            </a:r>
            <a:endParaRPr lang="en-US" dirty="0">
              <a:solidFill>
                <a:srgbClr val="7C8A94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1999" cy="476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2039599" y="6612556"/>
            <a:ext cx="152401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72818C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902700" y="27534"/>
            <a:ext cx="3220720" cy="88355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0" y="6766560"/>
            <a:ext cx="10241280" cy="84294"/>
          </a:xfrm>
          <a:prstGeom prst="rect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11427496" y="73252"/>
            <a:ext cx="604040" cy="6784748"/>
          </a:xfrm>
          <a:prstGeom prst="rect">
            <a:avLst/>
          </a:prstGeom>
          <a:gradFill flip="none" rotWithShape="1">
            <a:gsLst>
              <a:gs pos="0">
                <a:srgbClr val="282F39">
                  <a:tint val="66000"/>
                  <a:satMod val="160000"/>
                  <a:alpha val="13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427496" y="6612556"/>
            <a:ext cx="604040" cy="245443"/>
          </a:xfrm>
        </p:spPr>
        <p:txBody>
          <a:bodyPr/>
          <a:lstStyle/>
          <a:p>
            <a:pPr algn="ctr"/>
            <a:fld id="{6983841B-0DB4-4C99-B5E5-79625F01DBF7}" type="slidenum">
              <a:rPr lang="en-GB" sz="2000" smtClean="0">
                <a:solidFill>
                  <a:srgbClr val="282F39"/>
                </a:solidFill>
              </a:rPr>
              <a:pPr algn="ctr"/>
              <a:t>14</a:t>
            </a:fld>
            <a:endParaRPr lang="en-GB" sz="2000" dirty="0">
              <a:solidFill>
                <a:srgbClr val="282F39"/>
              </a:solidFill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598797" y="5510402"/>
            <a:ext cx="10479199" cy="832500"/>
            <a:chOff x="190585" y="5451178"/>
            <a:chExt cx="10651585" cy="1047065"/>
          </a:xfrm>
        </p:grpSpPr>
        <p:sp>
          <p:nvSpPr>
            <p:cNvPr id="20" name="Прямоугольник 19"/>
            <p:cNvSpPr/>
            <p:nvPr/>
          </p:nvSpPr>
          <p:spPr>
            <a:xfrm rot="5400000">
              <a:off x="-257075" y="5898838"/>
              <a:ext cx="1047063" cy="15174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403451" y="5451179"/>
              <a:ext cx="10438719" cy="1047064"/>
            </a:xfrm>
            <a:prstGeom prst="rect">
              <a:avLst/>
            </a:prstGeom>
            <a:gradFill flip="none" rotWithShape="1">
              <a:gsLst>
                <a:gs pos="0">
                  <a:srgbClr val="3D516A">
                    <a:alpha val="7000"/>
                  </a:srgbClr>
                </a:gs>
                <a:gs pos="100000">
                  <a:srgbClr val="282F39">
                    <a:tint val="23500"/>
                    <a:satMod val="160000"/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Отрицательное 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значение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коэффициента 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детерминации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близкого 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нулю свидетельствует 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 низком качестве модели и отсутствии линейных связей.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MAE 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и MSE показывает высокие показатели, что так же подтверждает отсутствие линейных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связей.</a:t>
              </a:r>
              <a:endPara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324862"/>
              </p:ext>
            </p:extLst>
          </p:nvPr>
        </p:nvGraphicFramePr>
        <p:xfrm>
          <a:off x="590719" y="2459413"/>
          <a:ext cx="6580286" cy="1521300"/>
        </p:xfrm>
        <a:graphic>
          <a:graphicData uri="http://schemas.openxmlformats.org/drawingml/2006/table">
            <a:tbl>
              <a:tblPr firstRow="1" firstCol="1" bandRow="1">
                <a:tableStyleId>{306799F8-075E-4A3A-A7F6-7FBC6576F1A4}</a:tableStyleId>
              </a:tblPr>
              <a:tblGrid>
                <a:gridCol w="2036299"/>
                <a:gridCol w="1651238"/>
                <a:gridCol w="1551889"/>
                <a:gridCol w="1340860"/>
              </a:tblGrid>
              <a:tr h="3803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MAE</a:t>
                      </a:r>
                      <a:endParaRPr lang="ru-R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MSE</a:t>
                      </a:r>
                      <a:endParaRPr lang="ru-R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R2</a:t>
                      </a:r>
                      <a:endParaRPr lang="ru-R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</a:tr>
              <a:tr h="3803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Линейная регрессия</a:t>
                      </a:r>
                      <a:endParaRPr lang="ru-R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0.15369  </a:t>
                      </a:r>
                      <a:endParaRPr lang="ru-RU" sz="110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3D516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0.0385339</a:t>
                      </a:r>
                      <a:endParaRPr lang="ru-RU" sz="110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3D516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-0.0653631</a:t>
                      </a:r>
                      <a:endParaRPr lang="ru-RU" sz="110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3D516A"/>
                    </a:solidFill>
                  </a:tcPr>
                </a:tc>
              </a:tr>
              <a:tr h="3803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Дерево решений     </a:t>
                      </a:r>
                      <a:endParaRPr lang="ru-R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0.151809</a:t>
                      </a:r>
                      <a:endParaRPr lang="ru-RU" sz="110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3D516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0.0377405</a:t>
                      </a:r>
                      <a:endParaRPr lang="ru-RU" sz="110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3D516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-0.0434284</a:t>
                      </a:r>
                      <a:endParaRPr lang="ru-RU" sz="110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3D516A"/>
                    </a:solidFill>
                  </a:tcPr>
                </a:tc>
              </a:tr>
              <a:tr h="3803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Случайный лес      </a:t>
                      </a:r>
                      <a:endParaRPr lang="ru-RU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0.151761</a:t>
                      </a:r>
                      <a:endParaRPr lang="ru-RU" sz="110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3D516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0.0377587</a:t>
                      </a:r>
                      <a:endParaRPr lang="ru-RU" sz="110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3D516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-0.0439306</a:t>
                      </a:r>
                      <a:endParaRPr lang="ru-RU" sz="110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3D516A"/>
                    </a:solidFill>
                  </a:tcPr>
                </a:tc>
              </a:tr>
            </a:tbl>
          </a:graphicData>
        </a:graphic>
      </p:graphicFrame>
      <p:sp>
        <p:nvSpPr>
          <p:cNvPr id="10" name="Прямоугольник 9"/>
          <p:cNvSpPr/>
          <p:nvPr/>
        </p:nvSpPr>
        <p:spPr>
          <a:xfrm>
            <a:off x="7744078" y="1419570"/>
            <a:ext cx="3522954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1400" b="1" dirty="0" smtClean="0">
                <a:solidFill>
                  <a:srgbClr val="3D516A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Показатели прогнозирования:</a:t>
            </a:r>
          </a:p>
          <a:p>
            <a:pPr algn="just">
              <a:spcAft>
                <a:spcPts val="0"/>
              </a:spcAft>
            </a:pPr>
            <a:endParaRPr lang="ru-RU" sz="1200" dirty="0" smtClean="0"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ru-RU" sz="12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 smtClean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ru-RU" sz="1200" b="1" dirty="0" smtClean="0">
                <a:solidFill>
                  <a:srgbClr val="3D516A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MAE </a:t>
            </a:r>
            <a:r>
              <a:rPr lang="ru-RU" sz="12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- измеряет среднюю абсолютную ошибку </a:t>
            </a:r>
            <a:r>
              <a:rPr lang="ru-RU" sz="1200" dirty="0">
                <a:solidFill>
                  <a:srgbClr val="3D516A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прогнозов</a:t>
            </a:r>
            <a:r>
              <a:rPr lang="ru-RU" sz="12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. Для каждой точки вычисляется разница между прогнозами и целью, а затем усредняются эти значения. </a:t>
            </a:r>
            <a:endParaRPr lang="ru-RU" sz="1200" dirty="0" smtClean="0"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ru-RU" sz="1200" dirty="0"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ru-RU" sz="1200" dirty="0" smtClean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ru-RU" sz="1200" b="1" dirty="0" smtClean="0">
                <a:solidFill>
                  <a:srgbClr val="3D516A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MSE</a:t>
            </a:r>
            <a:r>
              <a:rPr lang="ru-RU" sz="1200" dirty="0" smtClean="0">
                <a:solidFill>
                  <a:srgbClr val="3D516A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- измеряет </a:t>
            </a:r>
            <a:r>
              <a:rPr lang="ru-RU" sz="1200" dirty="0" smtClean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средний квадрат ошибок </a:t>
            </a:r>
            <a:r>
              <a:rPr lang="ru-RU" sz="12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прогнозов. Для каждой точки вычисляется квадратная разница между прогнозами и целью, а затем усредняются эти значения. </a:t>
            </a:r>
            <a:endParaRPr lang="ru-RU" sz="1200" dirty="0" smtClean="0"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ru-RU" sz="1200" dirty="0" smtClean="0"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ru-RU" sz="1200" dirty="0" smtClean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ru-RU" sz="1200" b="1" dirty="0" smtClean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b="1" dirty="0" smtClean="0">
                <a:solidFill>
                  <a:srgbClr val="3D516A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R² </a:t>
            </a:r>
            <a:r>
              <a:rPr lang="ru-RU" sz="12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- Коэффициент детерминации, или </a:t>
            </a:r>
            <a:r>
              <a:rPr lang="en-US" sz="1200" dirty="0" smtClean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R-</a:t>
            </a:r>
            <a:r>
              <a:rPr lang="ru-RU" sz="1200" dirty="0" smtClean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квадрат, </a:t>
            </a:r>
            <a:r>
              <a:rPr lang="ru-RU" sz="12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является еще одним показателем, который мы можем использовать для оценки модели, и он тесно связан с MSE, но имеет преимущество в том, что не имеет значения, являются ли выходные значения очень большими или очень </a:t>
            </a:r>
            <a:r>
              <a:rPr lang="ru-RU" sz="1200" dirty="0" smtClean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маленькими</a:t>
            </a:r>
            <a:r>
              <a:rPr lang="ru-RU" sz="1200" dirty="0"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7842247" y="1847851"/>
            <a:ext cx="2490067" cy="222249"/>
            <a:chOff x="7842247" y="1847851"/>
            <a:chExt cx="2490067" cy="222249"/>
          </a:xfrm>
        </p:grpSpPr>
        <p:sp>
          <p:nvSpPr>
            <p:cNvPr id="22" name="Прямоугольник 21"/>
            <p:cNvSpPr/>
            <p:nvPr/>
          </p:nvSpPr>
          <p:spPr>
            <a:xfrm rot="5400000">
              <a:off x="9038276" y="776061"/>
              <a:ext cx="222248" cy="2365829"/>
            </a:xfrm>
            <a:prstGeom prst="rect">
              <a:avLst/>
            </a:prstGeom>
            <a:gradFill flip="none" rotWithShape="1">
              <a:gsLst>
                <a:gs pos="0">
                  <a:srgbClr val="3D516A">
                    <a:alpha val="7000"/>
                  </a:srgbClr>
                </a:gs>
                <a:gs pos="100000">
                  <a:srgbClr val="282F39">
                    <a:tint val="23500"/>
                    <a:satMod val="160000"/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 rot="5400000">
              <a:off x="7774816" y="1915282"/>
              <a:ext cx="222248" cy="873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7842248" y="2761561"/>
            <a:ext cx="2490066" cy="222249"/>
            <a:chOff x="7842248" y="2761561"/>
            <a:chExt cx="2490066" cy="222249"/>
          </a:xfrm>
        </p:grpSpPr>
        <p:sp>
          <p:nvSpPr>
            <p:cNvPr id="27" name="Прямоугольник 26"/>
            <p:cNvSpPr/>
            <p:nvPr/>
          </p:nvSpPr>
          <p:spPr>
            <a:xfrm rot="5400000">
              <a:off x="9038276" y="1689771"/>
              <a:ext cx="222248" cy="2365829"/>
            </a:xfrm>
            <a:prstGeom prst="rect">
              <a:avLst/>
            </a:prstGeom>
            <a:gradFill flip="none" rotWithShape="1">
              <a:gsLst>
                <a:gs pos="0">
                  <a:srgbClr val="3D516A">
                    <a:alpha val="7000"/>
                  </a:srgbClr>
                </a:gs>
                <a:gs pos="100000">
                  <a:srgbClr val="282F39">
                    <a:tint val="23500"/>
                    <a:satMod val="160000"/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Прямоугольник 27"/>
            <p:cNvSpPr/>
            <p:nvPr/>
          </p:nvSpPr>
          <p:spPr>
            <a:xfrm rot="5400000">
              <a:off x="7774817" y="2828992"/>
              <a:ext cx="222248" cy="8738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7842247" y="3675271"/>
            <a:ext cx="2490067" cy="222249"/>
            <a:chOff x="7842247" y="3675271"/>
            <a:chExt cx="2490067" cy="222249"/>
          </a:xfrm>
        </p:grpSpPr>
        <p:sp>
          <p:nvSpPr>
            <p:cNvPr id="31" name="Прямоугольник 30"/>
            <p:cNvSpPr/>
            <p:nvPr/>
          </p:nvSpPr>
          <p:spPr>
            <a:xfrm rot="5400000">
              <a:off x="9038276" y="2603481"/>
              <a:ext cx="222248" cy="2365829"/>
            </a:xfrm>
            <a:prstGeom prst="rect">
              <a:avLst/>
            </a:prstGeom>
            <a:gradFill flip="none" rotWithShape="1">
              <a:gsLst>
                <a:gs pos="0">
                  <a:srgbClr val="3D516A">
                    <a:alpha val="7000"/>
                  </a:srgbClr>
                </a:gs>
                <a:gs pos="100000">
                  <a:srgbClr val="282F39">
                    <a:tint val="23500"/>
                    <a:satMod val="160000"/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Прямоугольник 31"/>
            <p:cNvSpPr/>
            <p:nvPr/>
          </p:nvSpPr>
          <p:spPr>
            <a:xfrm rot="5400000">
              <a:off x="7774816" y="3742702"/>
              <a:ext cx="222248" cy="873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557529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3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879" y="1335090"/>
            <a:ext cx="10837443" cy="35980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Прямоугольник 14"/>
          <p:cNvSpPr/>
          <p:nvPr/>
        </p:nvSpPr>
        <p:spPr>
          <a:xfrm rot="5400000">
            <a:off x="4301731" y="-36798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 rot="5400000">
            <a:off x="4149331" y="-38322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902700" y="6536347"/>
            <a:ext cx="3220720" cy="322446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17128"/>
            <a:ext cx="11353800" cy="756442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3D516A"/>
                </a:solidFill>
              </a:rPr>
              <a:t>Нейронная сеть: </a:t>
            </a:r>
            <a:r>
              <a:rPr lang="ru-RU" sz="2800" dirty="0" smtClean="0">
                <a:solidFill>
                  <a:srgbClr val="3D516A"/>
                </a:solidFill>
              </a:rPr>
              <a:t>Модель</a:t>
            </a:r>
            <a:endParaRPr lang="ru-RU" sz="2800" dirty="0">
              <a:solidFill>
                <a:srgbClr val="3D516A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612556"/>
            <a:ext cx="11419433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rgbClr val="7C8A94"/>
                </a:solidFill>
              </a:rPr>
              <a:t>ВЫПУСКНАЯ КВАЛИФИКАЦИОННАЯ РАБОТА ПО КУРСУ «DATA SCIENCE»</a:t>
            </a:r>
            <a:endParaRPr lang="en-US" dirty="0">
              <a:solidFill>
                <a:srgbClr val="7C8A94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1999" cy="476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2039599" y="6612556"/>
            <a:ext cx="152401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72818C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902700" y="27534"/>
            <a:ext cx="3220720" cy="88355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0" y="6766560"/>
            <a:ext cx="10241280" cy="84294"/>
          </a:xfrm>
          <a:prstGeom prst="rect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11427496" y="73252"/>
            <a:ext cx="604040" cy="6784748"/>
          </a:xfrm>
          <a:prstGeom prst="rect">
            <a:avLst/>
          </a:prstGeom>
          <a:gradFill flip="none" rotWithShape="1">
            <a:gsLst>
              <a:gs pos="0">
                <a:srgbClr val="282F39">
                  <a:tint val="66000"/>
                  <a:satMod val="160000"/>
                  <a:alpha val="13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427496" y="6612556"/>
            <a:ext cx="604040" cy="245443"/>
          </a:xfrm>
        </p:spPr>
        <p:txBody>
          <a:bodyPr/>
          <a:lstStyle/>
          <a:p>
            <a:pPr algn="ctr"/>
            <a:fld id="{6983841B-0DB4-4C99-B5E5-79625F01DBF7}" type="slidenum">
              <a:rPr lang="en-GB" sz="2000" smtClean="0">
                <a:solidFill>
                  <a:srgbClr val="282F39"/>
                </a:solidFill>
              </a:rPr>
              <a:pPr algn="ctr"/>
              <a:t>15</a:t>
            </a:fld>
            <a:endParaRPr lang="en-GB" sz="2000" dirty="0">
              <a:solidFill>
                <a:srgbClr val="282F39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4127925" y="1562232"/>
            <a:ext cx="68162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200" dirty="0">
                <a:solidFill>
                  <a:srgbClr val="FFC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__init__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self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loss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'mean_squared_error'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optimizer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'adam'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):</a:t>
            </a:r>
            <a:endParaRPr lang="ru-RU" sz="1200" dirty="0">
              <a:solidFill>
                <a:schemeClr val="bg1"/>
              </a:solidFill>
              <a:latin typeface="Consolas" panose="020B0609020204030204" pitchFamily="49" charset="0"/>
              <a:ea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norm = np.array(X_train)</a:t>
            </a:r>
            <a:endParaRPr lang="ru-RU" sz="1200" dirty="0">
              <a:solidFill>
                <a:schemeClr val="bg1"/>
              </a:solidFill>
              <a:latin typeface="Consolas" panose="020B0609020204030204" pitchFamily="49" charset="0"/>
              <a:ea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self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.norm_layer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layers.Normalization(axis=</a:t>
            </a:r>
            <a:r>
              <a:rPr lang="en-US" sz="1200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None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endParaRPr lang="ru-RU" sz="1200" dirty="0" smtClean="0">
              <a:solidFill>
                <a:schemeClr val="bg1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r>
              <a:rPr lang="ru-RU" sz="12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ru-RU" sz="1200" dirty="0" smtClean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        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input_dim=X_train.shape[</a:t>
            </a:r>
            <a:r>
              <a:rPr lang="en-US" sz="1200" dirty="0">
                <a:solidFill>
                  <a:srgbClr val="92D05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])</a:t>
            </a:r>
            <a:endParaRPr lang="ru-RU" sz="1200" dirty="0">
              <a:solidFill>
                <a:schemeClr val="bg1"/>
              </a:solidFill>
              <a:latin typeface="Consolas" panose="020B0609020204030204" pitchFamily="49" charset="0"/>
              <a:ea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self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.norm_layer.adapt(norm)</a:t>
            </a:r>
            <a:endParaRPr lang="ru-RU" sz="1200" dirty="0" smtClean="0">
              <a:solidFill>
                <a:schemeClr val="bg1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Aft>
                <a:spcPts val="0"/>
              </a:spcAft>
            </a:pPr>
            <a:endParaRPr lang="ru-RU" sz="1200" dirty="0" smtClean="0">
              <a:solidFill>
                <a:schemeClr val="bg1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r>
              <a:rPr lang="ru-RU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self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.model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 = keras.Sequential()</a:t>
            </a:r>
            <a:endParaRPr lang="ru-RU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self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.model.add(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self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.norm_layer)</a:t>
            </a:r>
            <a:endParaRPr lang="ru-RU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self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.model.add(Dense(X_train.shape[</a:t>
            </a:r>
            <a:r>
              <a:rPr lang="en-US" sz="1200" dirty="0">
                <a:solidFill>
                  <a:srgbClr val="92D05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], activation=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'relu'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))</a:t>
            </a:r>
            <a:endParaRPr lang="ru-RU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self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.model.add(Dense(X_train.shape[</a:t>
            </a:r>
            <a:r>
              <a:rPr lang="en-US" sz="1200" dirty="0">
                <a:solidFill>
                  <a:srgbClr val="92D05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], activation=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'relu'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))</a:t>
            </a:r>
            <a:endParaRPr lang="ru-RU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self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.model.add(layers.Dense(</a:t>
            </a:r>
            <a:r>
              <a:rPr lang="en-US" sz="1200" dirty="0">
                <a:solidFill>
                  <a:srgbClr val="92D05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))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self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.model.summary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1200" dirty="0"/>
              <a:t> </a:t>
            </a:r>
            <a:endParaRPr lang="ru-RU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def</a:t>
            </a:r>
            <a:r>
              <a:rPr lang="ru-RU" sz="1200" dirty="0" smtClean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rgbClr val="FFC000"/>
                </a:solidFill>
                <a:latin typeface="Consolas" panose="020B0609020204030204" pitchFamily="49" charset="0"/>
              </a:rPr>
              <a:t>fit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smtClean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self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self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.history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 = 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self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.model.fit(X_train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, y_train, validation_split=</a:t>
            </a:r>
            <a:r>
              <a:rPr lang="en-US" sz="1200" dirty="0">
                <a:solidFill>
                  <a:srgbClr val="92D050"/>
                </a:solidFill>
                <a:latin typeface="Consolas" panose="020B0609020204030204" pitchFamily="49" charset="0"/>
              </a:rPr>
              <a:t>0.2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  <a:endParaRPr lang="ru-RU" sz="12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ru-RU" sz="12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ru-RU" sz="1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verbose=1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, epochs=</a:t>
            </a:r>
            <a:r>
              <a:rPr lang="en-US" sz="1200" dirty="0">
                <a:solidFill>
                  <a:srgbClr val="92D050"/>
                </a:solidFill>
                <a:latin typeface="Consolas" panose="020B0609020204030204" pitchFamily="49" charset="0"/>
              </a:rPr>
              <a:t>20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, validation_data=(X_test, y_test))</a:t>
            </a:r>
          </a:p>
          <a:p>
            <a:endParaRPr lang="ru-RU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endParaRPr lang="ru-RU" sz="1200" dirty="0">
              <a:solidFill>
                <a:schemeClr val="bg1"/>
              </a:solidFill>
              <a:effectLst/>
              <a:latin typeface="Consolas" panose="020B0609020204030204" pitchFamily="49" charset="0"/>
              <a:ea typeface="Arial" panose="020B0604020202020204" pitchFamily="34" charset="0"/>
            </a:endParaRPr>
          </a:p>
        </p:txBody>
      </p:sp>
      <p:grpSp>
        <p:nvGrpSpPr>
          <p:cNvPr id="34" name="Группа 33"/>
          <p:cNvGrpSpPr/>
          <p:nvPr/>
        </p:nvGrpSpPr>
        <p:grpSpPr>
          <a:xfrm>
            <a:off x="381952" y="5295297"/>
            <a:ext cx="10759370" cy="1071112"/>
            <a:chOff x="190585" y="5451178"/>
            <a:chExt cx="10651585" cy="1047065"/>
          </a:xfrm>
        </p:grpSpPr>
        <p:sp>
          <p:nvSpPr>
            <p:cNvPr id="35" name="Прямоугольник 34"/>
            <p:cNvSpPr/>
            <p:nvPr/>
          </p:nvSpPr>
          <p:spPr>
            <a:xfrm rot="5400000">
              <a:off x="-257075" y="5898838"/>
              <a:ext cx="1047063" cy="15174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403451" y="5451179"/>
              <a:ext cx="10438719" cy="1047064"/>
            </a:xfrm>
            <a:prstGeom prst="rect">
              <a:avLst/>
            </a:prstGeom>
            <a:gradFill flip="none" rotWithShape="1">
              <a:gsLst>
                <a:gs pos="0">
                  <a:srgbClr val="3D516A">
                    <a:alpha val="7000"/>
                  </a:srgbClr>
                </a:gs>
                <a:gs pos="100000">
                  <a:srgbClr val="282F39">
                    <a:tint val="23500"/>
                    <a:satMod val="160000"/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Модель состоит из входного нормализованного слоя и двух скрытых слоев размерностями соответствующими входной модели и активационной функцией </a:t>
              </a:r>
              <a:r>
                <a:rPr lang="ru-RU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а также выходной слой размерностью в 1 нейрон. Для компиляции выбираем оптимизатор </a:t>
              </a:r>
              <a:r>
                <a:rPr lang="ru-RU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Adam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а в качестве функции потерь используем среднеквадратичную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ошибку.</a:t>
              </a:r>
              <a:endPara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251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 rot="5400000">
            <a:off x="4301731" y="-36798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 rot="5400000">
            <a:off x="4149331" y="-38322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902700" y="6536347"/>
            <a:ext cx="3220720" cy="322446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17128"/>
            <a:ext cx="11353800" cy="756442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3D516A"/>
                </a:solidFill>
              </a:rPr>
              <a:t>Нейронная сеть: </a:t>
            </a:r>
            <a:r>
              <a:rPr lang="ru-RU" sz="2800" dirty="0" smtClean="0">
                <a:solidFill>
                  <a:srgbClr val="3D516A"/>
                </a:solidFill>
              </a:rPr>
              <a:t>Сводка</a:t>
            </a:r>
            <a:endParaRPr lang="ru-RU" sz="2800" dirty="0">
              <a:solidFill>
                <a:srgbClr val="3D516A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612556"/>
            <a:ext cx="11419433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rgbClr val="7C8A94"/>
                </a:solidFill>
              </a:rPr>
              <a:t>ВЫПУСКНАЯ КВАЛИФИКАЦИОННАЯ РАБОТА ПО КУРСУ «DATA SCIENCE»</a:t>
            </a:r>
            <a:endParaRPr lang="en-US" dirty="0">
              <a:solidFill>
                <a:srgbClr val="7C8A94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1999" cy="476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2039599" y="6612556"/>
            <a:ext cx="152401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72818C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902700" y="27534"/>
            <a:ext cx="3220720" cy="88355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0" y="6766560"/>
            <a:ext cx="10241280" cy="84294"/>
          </a:xfrm>
          <a:prstGeom prst="rect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11427496" y="73252"/>
            <a:ext cx="604040" cy="6784748"/>
          </a:xfrm>
          <a:prstGeom prst="rect">
            <a:avLst/>
          </a:prstGeom>
          <a:gradFill flip="none" rotWithShape="1">
            <a:gsLst>
              <a:gs pos="0">
                <a:srgbClr val="282F39">
                  <a:tint val="66000"/>
                  <a:satMod val="160000"/>
                  <a:alpha val="13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427496" y="6612556"/>
            <a:ext cx="604040" cy="245443"/>
          </a:xfrm>
        </p:spPr>
        <p:txBody>
          <a:bodyPr/>
          <a:lstStyle/>
          <a:p>
            <a:pPr algn="ctr"/>
            <a:fld id="{6983841B-0DB4-4C99-B5E5-79625F01DBF7}" type="slidenum">
              <a:rPr lang="en-GB" sz="2000" smtClean="0">
                <a:solidFill>
                  <a:srgbClr val="282F39"/>
                </a:solidFill>
              </a:rPr>
              <a:pPr algn="ctr"/>
              <a:t>16</a:t>
            </a:fld>
            <a:endParaRPr lang="en-GB" sz="2000" dirty="0">
              <a:solidFill>
                <a:srgbClr val="282F39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37025" y="2005065"/>
            <a:ext cx="570187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Model: "sequential"</a:t>
            </a:r>
            <a:endParaRPr lang="ru-RU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_________________________________________________________________</a:t>
            </a:r>
            <a:endParaRPr lang="ru-RU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Layer (type)                Output Shape              </a:t>
            </a:r>
            <a:r>
              <a:rPr lang="en-US" sz="1200" dirty="0" err="1">
                <a:latin typeface="Consolas" panose="020B0609020204030204" pitchFamily="49" charset="0"/>
              </a:rPr>
              <a:t>Param</a:t>
            </a:r>
            <a:r>
              <a:rPr lang="en-US" sz="1200" dirty="0">
                <a:latin typeface="Consolas" panose="020B0609020204030204" pitchFamily="49" charset="0"/>
              </a:rPr>
              <a:t> #   </a:t>
            </a:r>
            <a:endParaRPr lang="ru-RU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=================================================================</a:t>
            </a:r>
            <a:endParaRPr lang="ru-RU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normalization (</a:t>
            </a:r>
            <a:r>
              <a:rPr lang="en-US" sz="1200" dirty="0" err="1">
                <a:latin typeface="Consolas" panose="020B0609020204030204" pitchFamily="49" charset="0"/>
              </a:rPr>
              <a:t>Normalizatio</a:t>
            </a:r>
            <a:r>
              <a:rPr lang="en-US" sz="1200" dirty="0">
                <a:latin typeface="Consolas" panose="020B0609020204030204" pitchFamily="49" charset="0"/>
              </a:rPr>
              <a:t>  (None, 12)               3         </a:t>
            </a:r>
            <a:endParaRPr lang="ru-RU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n)                                                              </a:t>
            </a:r>
            <a:endParaRPr lang="ru-RU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                                                             </a:t>
            </a:r>
            <a:endParaRPr lang="ru-RU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dense (Dense)               (None, 12)                156       </a:t>
            </a:r>
            <a:endParaRPr lang="ru-RU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                                                             </a:t>
            </a:r>
            <a:endParaRPr lang="ru-RU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dense_1 (Dense)             (None, 12)                156       </a:t>
            </a:r>
            <a:endParaRPr lang="ru-RU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                                                             </a:t>
            </a:r>
            <a:endParaRPr lang="ru-RU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dense_2 (Dense)             (None, 1)                 13        </a:t>
            </a:r>
            <a:endParaRPr lang="ru-RU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                                                                 </a:t>
            </a:r>
            <a:endParaRPr lang="ru-RU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=================================================================</a:t>
            </a:r>
            <a:endParaRPr lang="ru-RU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Total </a:t>
            </a:r>
            <a:r>
              <a:rPr lang="en-US" sz="1200" dirty="0" err="1">
                <a:latin typeface="Consolas" panose="020B0609020204030204" pitchFamily="49" charset="0"/>
              </a:rPr>
              <a:t>params</a:t>
            </a:r>
            <a:r>
              <a:rPr lang="en-US" sz="1200" dirty="0">
                <a:latin typeface="Consolas" panose="020B0609020204030204" pitchFamily="49" charset="0"/>
              </a:rPr>
              <a:t>: 328</a:t>
            </a:r>
            <a:endParaRPr lang="ru-RU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Trainable </a:t>
            </a:r>
            <a:r>
              <a:rPr lang="en-US" sz="1200" dirty="0" err="1">
                <a:latin typeface="Consolas" panose="020B0609020204030204" pitchFamily="49" charset="0"/>
              </a:rPr>
              <a:t>params</a:t>
            </a:r>
            <a:r>
              <a:rPr lang="en-US" sz="1200" dirty="0">
                <a:latin typeface="Consolas" panose="020B0609020204030204" pitchFamily="49" charset="0"/>
              </a:rPr>
              <a:t>: 325</a:t>
            </a:r>
            <a:endParaRPr lang="ru-RU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Non-trainable </a:t>
            </a:r>
            <a:r>
              <a:rPr lang="en-US" sz="1200" dirty="0" err="1">
                <a:latin typeface="Consolas" panose="020B0609020204030204" pitchFamily="49" charset="0"/>
              </a:rPr>
              <a:t>params</a:t>
            </a:r>
            <a:r>
              <a:rPr lang="en-US" sz="1200" dirty="0">
                <a:latin typeface="Consolas" panose="020B0609020204030204" pitchFamily="49" charset="0"/>
              </a:rPr>
              <a:t>: 3</a:t>
            </a:r>
            <a:endParaRPr lang="ru-RU" sz="1200" dirty="0">
              <a:latin typeface="Consolas" panose="020B0609020204030204" pitchFamily="49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565" y="1744293"/>
            <a:ext cx="3587634" cy="3680356"/>
          </a:xfrm>
          <a:prstGeom prst="rect">
            <a:avLst/>
          </a:prstGeom>
        </p:spPr>
      </p:pic>
      <p:grpSp>
        <p:nvGrpSpPr>
          <p:cNvPr id="18" name="Группа 17"/>
          <p:cNvGrpSpPr/>
          <p:nvPr/>
        </p:nvGrpSpPr>
        <p:grpSpPr>
          <a:xfrm>
            <a:off x="534739" y="5787349"/>
            <a:ext cx="9477375" cy="535625"/>
            <a:chOff x="190585" y="5451178"/>
            <a:chExt cx="10651585" cy="1047063"/>
          </a:xfrm>
        </p:grpSpPr>
        <p:sp>
          <p:nvSpPr>
            <p:cNvPr id="20" name="Прямоугольник 19"/>
            <p:cNvSpPr/>
            <p:nvPr/>
          </p:nvSpPr>
          <p:spPr>
            <a:xfrm rot="5400000">
              <a:off x="-257075" y="5898838"/>
              <a:ext cx="1047063" cy="15174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403451" y="5451178"/>
              <a:ext cx="10438719" cy="1047063"/>
            </a:xfrm>
            <a:prstGeom prst="rect">
              <a:avLst/>
            </a:prstGeom>
            <a:gradFill flip="none" rotWithShape="1">
              <a:gsLst>
                <a:gs pos="0">
                  <a:srgbClr val="3D516A">
                    <a:alpha val="7000"/>
                  </a:srgbClr>
                </a:gs>
                <a:gs pos="100000">
                  <a:srgbClr val="282F39">
                    <a:tint val="23500"/>
                    <a:satMod val="160000"/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Тренировочных 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параметров в модели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325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7058181" y="1342174"/>
            <a:ext cx="2761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Графа 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зависимостей </a:t>
            </a:r>
            <a:r>
              <a:rPr lang="ru-RU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слоев</a:t>
            </a: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699716" y="1342174"/>
            <a:ext cx="2397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Строковая сводка сети</a:t>
            </a: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 rot="5400000">
            <a:off x="1706371" y="728473"/>
            <a:ext cx="3749496" cy="5715566"/>
          </a:xfrm>
          <a:prstGeom prst="rect">
            <a:avLst/>
          </a:prstGeom>
          <a:noFill/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>
          <a:xfrm rot="5400000">
            <a:off x="458732" y="1450966"/>
            <a:ext cx="303760" cy="1517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рямоугольник 30"/>
          <p:cNvSpPr/>
          <p:nvPr/>
        </p:nvSpPr>
        <p:spPr>
          <a:xfrm rot="5400000">
            <a:off x="7075635" y="1716238"/>
            <a:ext cx="3749495" cy="3740033"/>
          </a:xfrm>
          <a:prstGeom prst="rect">
            <a:avLst/>
          </a:prstGeom>
          <a:noFill/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Прямоугольник 31"/>
          <p:cNvSpPr/>
          <p:nvPr/>
        </p:nvSpPr>
        <p:spPr>
          <a:xfrm rot="5400000">
            <a:off x="6815762" y="1450965"/>
            <a:ext cx="303760" cy="1517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Прямоугольник 32"/>
          <p:cNvSpPr/>
          <p:nvPr/>
        </p:nvSpPr>
        <p:spPr>
          <a:xfrm rot="5400000">
            <a:off x="3442929" y="-1330941"/>
            <a:ext cx="303758" cy="5715566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Прямоугольник 33"/>
          <p:cNvSpPr/>
          <p:nvPr/>
        </p:nvSpPr>
        <p:spPr>
          <a:xfrm rot="5400000">
            <a:off x="8804742" y="-336937"/>
            <a:ext cx="291281" cy="3740033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9553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 rot="5400000">
            <a:off x="4301731" y="-36798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 rot="5400000">
            <a:off x="4149331" y="-38322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902700" y="6536347"/>
            <a:ext cx="3220720" cy="322446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17128"/>
            <a:ext cx="11353800" cy="756442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3D516A"/>
                </a:solidFill>
              </a:rPr>
              <a:t>Нейронная сеть: </a:t>
            </a:r>
            <a:r>
              <a:rPr lang="ru-RU" sz="2800" dirty="0" smtClean="0">
                <a:solidFill>
                  <a:srgbClr val="3D516A"/>
                </a:solidFill>
              </a:rPr>
              <a:t>Результаты</a:t>
            </a:r>
            <a:endParaRPr lang="ru-RU" sz="2800" dirty="0">
              <a:solidFill>
                <a:srgbClr val="3D516A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612556"/>
            <a:ext cx="11419433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rgbClr val="7C8A94"/>
                </a:solidFill>
              </a:rPr>
              <a:t>ВЫПУСКНАЯ КВАЛИФИКАЦИОННАЯ РАБОТА ПО КУРСУ «DATA SCIENCE»</a:t>
            </a:r>
            <a:endParaRPr lang="en-US" dirty="0">
              <a:solidFill>
                <a:srgbClr val="7C8A94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1999" cy="476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2039599" y="6612556"/>
            <a:ext cx="152401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72818C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902700" y="27534"/>
            <a:ext cx="3220720" cy="88355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0" y="6766560"/>
            <a:ext cx="10241280" cy="84294"/>
          </a:xfrm>
          <a:prstGeom prst="rect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11427496" y="73252"/>
            <a:ext cx="604040" cy="6784748"/>
          </a:xfrm>
          <a:prstGeom prst="rect">
            <a:avLst/>
          </a:prstGeom>
          <a:gradFill flip="none" rotWithShape="1">
            <a:gsLst>
              <a:gs pos="0">
                <a:srgbClr val="282F39">
                  <a:tint val="66000"/>
                  <a:satMod val="160000"/>
                  <a:alpha val="13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427496" y="6612556"/>
            <a:ext cx="604040" cy="245443"/>
          </a:xfrm>
        </p:spPr>
        <p:txBody>
          <a:bodyPr/>
          <a:lstStyle/>
          <a:p>
            <a:pPr algn="ctr"/>
            <a:fld id="{6983841B-0DB4-4C99-B5E5-79625F01DBF7}" type="slidenum">
              <a:rPr lang="en-GB" sz="2000" smtClean="0">
                <a:solidFill>
                  <a:srgbClr val="282F39"/>
                </a:solidFill>
              </a:rPr>
              <a:pPr algn="ctr"/>
              <a:t>17</a:t>
            </a:fld>
            <a:endParaRPr lang="en-GB" sz="2000" dirty="0">
              <a:solidFill>
                <a:srgbClr val="282F39"/>
              </a:solidFill>
            </a:endParaRPr>
          </a:p>
        </p:txBody>
      </p:sp>
      <p:pic>
        <p:nvPicPr>
          <p:cNvPr id="28" name="Рисунок 27"/>
          <p:cNvPicPr/>
          <p:nvPr/>
        </p:nvPicPr>
        <p:blipFill>
          <a:blip r:embed="rId3"/>
          <a:stretch>
            <a:fillRect/>
          </a:stretch>
        </p:blipFill>
        <p:spPr>
          <a:xfrm>
            <a:off x="3666810" y="2773977"/>
            <a:ext cx="3676650" cy="2533650"/>
          </a:xfrm>
          <a:prstGeom prst="rect">
            <a:avLst/>
          </a:prstGeom>
        </p:spPr>
      </p:pic>
      <p:pic>
        <p:nvPicPr>
          <p:cNvPr id="30" name="Рисунок 29"/>
          <p:cNvPicPr/>
          <p:nvPr/>
        </p:nvPicPr>
        <p:blipFill>
          <a:blip r:embed="rId4"/>
          <a:stretch>
            <a:fillRect/>
          </a:stretch>
        </p:blipFill>
        <p:spPr>
          <a:xfrm>
            <a:off x="8190568" y="2773977"/>
            <a:ext cx="2495550" cy="2533650"/>
          </a:xfrm>
          <a:prstGeom prst="rect">
            <a:avLst/>
          </a:prstGeom>
        </p:spPr>
      </p:pic>
      <p:grpSp>
        <p:nvGrpSpPr>
          <p:cNvPr id="38" name="Группа 37"/>
          <p:cNvGrpSpPr/>
          <p:nvPr/>
        </p:nvGrpSpPr>
        <p:grpSpPr>
          <a:xfrm>
            <a:off x="598797" y="5510402"/>
            <a:ext cx="10479199" cy="832500"/>
            <a:chOff x="190585" y="5451178"/>
            <a:chExt cx="10651585" cy="1047065"/>
          </a:xfrm>
        </p:grpSpPr>
        <p:sp>
          <p:nvSpPr>
            <p:cNvPr id="39" name="Прямоугольник 38"/>
            <p:cNvSpPr/>
            <p:nvPr/>
          </p:nvSpPr>
          <p:spPr>
            <a:xfrm rot="5400000">
              <a:off x="-257075" y="5898838"/>
              <a:ext cx="1047063" cy="15174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403451" y="5451179"/>
              <a:ext cx="10438719" cy="1047064"/>
            </a:xfrm>
            <a:prstGeom prst="rect">
              <a:avLst/>
            </a:prstGeom>
            <a:gradFill flip="none" rotWithShape="1">
              <a:gsLst>
                <a:gs pos="0">
                  <a:srgbClr val="3D516A">
                    <a:alpha val="7000"/>
                  </a:srgbClr>
                </a:gs>
                <a:gs pos="100000">
                  <a:srgbClr val="282F39">
                    <a:tint val="23500"/>
                    <a:satMod val="160000"/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Отрицательное 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значение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коэффициента 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детерминации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близкого 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нулю свидетельствует 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 низком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качестве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рекомендательной 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модели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соотношения 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матрица-наполнитель и отсутствии линейных связей.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MAE 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и MSE показывает высокие показатели, что так же подтверждает отсутствие линейных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связей.</a:t>
              </a:r>
              <a:endPara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Прямоугольник 3"/>
          <p:cNvSpPr/>
          <p:nvPr/>
        </p:nvSpPr>
        <p:spPr>
          <a:xfrm>
            <a:off x="585044" y="2876487"/>
            <a:ext cx="31753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21212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MAE:  0.7529630048280076</a:t>
            </a:r>
            <a:endParaRPr lang="ru-RU" sz="14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solidFill>
                  <a:srgbClr val="21212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MSE: </a:t>
            </a:r>
            <a:r>
              <a:rPr lang="ru-RU" sz="1400" dirty="0" smtClean="0">
                <a:solidFill>
                  <a:srgbClr val="21212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1400" dirty="0">
                <a:solidFill>
                  <a:srgbClr val="21212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0.8525619071439539</a:t>
            </a:r>
            <a:endParaRPr lang="ru-RU" sz="14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ru-RU" sz="1400" dirty="0">
                <a:solidFill>
                  <a:srgbClr val="21212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R2:  </a:t>
            </a:r>
            <a:r>
              <a:rPr lang="ru-RU" sz="1400" dirty="0" smtClean="0">
                <a:solidFill>
                  <a:srgbClr val="21212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-</a:t>
            </a:r>
            <a:r>
              <a:rPr lang="ru-RU" sz="1400" dirty="0">
                <a:solidFill>
                  <a:srgbClr val="21212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0.025004005511227057</a:t>
            </a:r>
            <a:endParaRPr lang="ru-RU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28946" y="1324200"/>
            <a:ext cx="9712333" cy="1266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solidFill>
                  <a:srgbClr val="21212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Epoch 1/20</a:t>
            </a:r>
            <a:endParaRPr lang="ru-RU" sz="14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solidFill>
                  <a:srgbClr val="21212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17/17 [==============================] - 1s 12ms/step - loss: 9.2618 - </a:t>
            </a:r>
            <a:r>
              <a:rPr lang="en-US" sz="1400" dirty="0" err="1">
                <a:solidFill>
                  <a:srgbClr val="21212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val_loss</a:t>
            </a:r>
            <a:r>
              <a:rPr lang="en-US" sz="1400" dirty="0">
                <a:solidFill>
                  <a:srgbClr val="21212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 smtClean="0">
                <a:solidFill>
                  <a:srgbClr val="21212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9.5636</a:t>
            </a:r>
            <a:endParaRPr lang="ru-RU" sz="1400" dirty="0" smtClean="0">
              <a:solidFill>
                <a:srgbClr val="21212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ru-RU" sz="1400" dirty="0" smtClean="0">
                <a:solidFill>
                  <a:srgbClr val="21212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ru-RU" sz="1400" dirty="0">
              <a:solidFill>
                <a:srgbClr val="21212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Epoch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20/20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17/17 [==============================] - 0s 4ms/step - loss: 0.7759 -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val_loss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0.9752</a:t>
            </a:r>
            <a:endParaRPr lang="ru-RU" sz="1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708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 rot="5400000">
            <a:off x="4301731" y="-36798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 rot="5400000">
            <a:off x="4149331" y="-38322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902700" y="6536347"/>
            <a:ext cx="3220720" cy="322446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17128"/>
            <a:ext cx="11353800" cy="756442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3D516A"/>
                </a:solidFill>
              </a:rPr>
              <a:t>Результаты</a:t>
            </a:r>
            <a:endParaRPr lang="ru-RU" sz="2800" dirty="0">
              <a:solidFill>
                <a:srgbClr val="3D516A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612556"/>
            <a:ext cx="11419433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rgbClr val="7C8A94"/>
                </a:solidFill>
              </a:rPr>
              <a:t>ВЫПУСКНАЯ КВАЛИФИКАЦИОННАЯ РАБОТА ПО КУРСУ «DATA SCIENCE»</a:t>
            </a:r>
            <a:endParaRPr lang="en-US" dirty="0">
              <a:solidFill>
                <a:srgbClr val="7C8A94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1999" cy="476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2039599" y="6612556"/>
            <a:ext cx="152401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72818C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902700" y="27534"/>
            <a:ext cx="3220720" cy="88355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0" y="6766560"/>
            <a:ext cx="10241280" cy="84294"/>
          </a:xfrm>
          <a:prstGeom prst="rect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11427496" y="73252"/>
            <a:ext cx="604040" cy="6784748"/>
          </a:xfrm>
          <a:prstGeom prst="rect">
            <a:avLst/>
          </a:prstGeom>
          <a:gradFill flip="none" rotWithShape="1">
            <a:gsLst>
              <a:gs pos="0">
                <a:srgbClr val="282F39">
                  <a:tint val="66000"/>
                  <a:satMod val="160000"/>
                  <a:alpha val="13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427496" y="6612556"/>
            <a:ext cx="604040" cy="245443"/>
          </a:xfrm>
        </p:spPr>
        <p:txBody>
          <a:bodyPr/>
          <a:lstStyle/>
          <a:p>
            <a:pPr algn="ctr"/>
            <a:fld id="{6983841B-0DB4-4C99-B5E5-79625F01DBF7}" type="slidenum">
              <a:rPr lang="en-GB" sz="2000" smtClean="0">
                <a:solidFill>
                  <a:srgbClr val="282F39"/>
                </a:solidFill>
              </a:rPr>
              <a:pPr algn="ctr"/>
              <a:t>18</a:t>
            </a:fld>
            <a:endParaRPr lang="en-GB" sz="2000" dirty="0">
              <a:solidFill>
                <a:srgbClr val="282F39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58029" y="1346874"/>
            <a:ext cx="108090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hangingPunct="0">
              <a:spcAft>
                <a:spcPts val="0"/>
              </a:spcAft>
            </a:pPr>
            <a:r>
              <a:rPr lang="ru-RU" sz="1600" kern="100" dirty="0">
                <a:latin typeface="Times New Roman" panose="02020603050405020304" pitchFamily="18" charset="0"/>
                <a:ea typeface="Noto Serif CJK SC"/>
                <a:cs typeface="Lohit Devanagari"/>
              </a:rPr>
              <a:t>Результаты построения и обучения моделей не дали положительного результата. Возможные причины неудовлетворительной работы моделей</a:t>
            </a:r>
            <a:r>
              <a:rPr lang="ru-RU" sz="1600" kern="100" dirty="0" smtClean="0">
                <a:latin typeface="Times New Roman" panose="02020603050405020304" pitchFamily="18" charset="0"/>
                <a:ea typeface="Noto Serif CJK SC"/>
                <a:cs typeface="Lohit Devanagari"/>
              </a:rPr>
              <a:t>:</a:t>
            </a:r>
            <a:endParaRPr lang="ru-RU" sz="1600" kern="100" dirty="0">
              <a:latin typeface="Times New Roman" panose="02020603050405020304" pitchFamily="18" charset="0"/>
              <a:ea typeface="Noto Serif CJK SC"/>
              <a:cs typeface="Lohit Devanagari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298220" y="1350941"/>
            <a:ext cx="5917852" cy="303762"/>
            <a:chOff x="891525" y="2250693"/>
            <a:chExt cx="5917852" cy="303762"/>
          </a:xfrm>
        </p:grpSpPr>
        <p:sp>
          <p:nvSpPr>
            <p:cNvPr id="21" name="Прямоугольник 20"/>
            <p:cNvSpPr/>
            <p:nvPr/>
          </p:nvSpPr>
          <p:spPr>
            <a:xfrm rot="5400000">
              <a:off x="815518" y="2326700"/>
              <a:ext cx="303760" cy="15174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" name="Прямоугольник 21"/>
            <p:cNvSpPr/>
            <p:nvPr/>
          </p:nvSpPr>
          <p:spPr>
            <a:xfrm rot="5400000">
              <a:off x="3799715" y="-455207"/>
              <a:ext cx="303758" cy="5715566"/>
            </a:xfrm>
            <a:prstGeom prst="rect">
              <a:avLst/>
            </a:prstGeom>
            <a:gradFill flip="none" rotWithShape="1">
              <a:gsLst>
                <a:gs pos="0">
                  <a:srgbClr val="3D516A">
                    <a:alpha val="7000"/>
                  </a:srgbClr>
                </a:gs>
                <a:gs pos="100000">
                  <a:srgbClr val="282F39">
                    <a:tint val="23500"/>
                    <a:satMod val="160000"/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63" y="2205307"/>
            <a:ext cx="2026694" cy="14218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410" y="3601506"/>
            <a:ext cx="2467979" cy="16182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288" y="4842088"/>
            <a:ext cx="2135912" cy="16019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Прямоугольник 18"/>
          <p:cNvSpPr/>
          <p:nvPr/>
        </p:nvSpPr>
        <p:spPr>
          <a:xfrm>
            <a:off x="2306977" y="2462691"/>
            <a:ext cx="89600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hangingPunct="0">
              <a:spcAft>
                <a:spcPts val="0"/>
              </a:spcAft>
            </a:pPr>
            <a:r>
              <a:rPr lang="ru-RU" sz="1600" kern="100" dirty="0" smtClean="0">
                <a:latin typeface="Times New Roman" panose="02020603050405020304" pitchFamily="18" charset="0"/>
                <a:ea typeface="Noto Serif CJK SC"/>
                <a:cs typeface="Symbol" panose="05050102010706020507" pitchFamily="18" charset="2"/>
              </a:rPr>
              <a:t>Нечеткая </a:t>
            </a:r>
            <a:r>
              <a:rPr lang="ru-RU" sz="1600" kern="100" dirty="0">
                <a:latin typeface="Times New Roman" panose="02020603050405020304" pitchFamily="18" charset="0"/>
                <a:ea typeface="Noto Serif CJK SC"/>
                <a:cs typeface="Symbol" panose="05050102010706020507" pitchFamily="18" charset="2"/>
              </a:rPr>
              <a:t>постановка задачи, отсутствие дополнительной информации о зависимости между входными </a:t>
            </a:r>
            <a:r>
              <a:rPr lang="ru-RU" sz="1600" kern="100" dirty="0" err="1">
                <a:latin typeface="Times New Roman" panose="02020603050405020304" pitchFamily="18" charset="0"/>
                <a:ea typeface="Noto Serif CJK SC"/>
                <a:cs typeface="Symbol" panose="05050102010706020507" pitchFamily="18" charset="2"/>
              </a:rPr>
              <a:t>датасетами</a:t>
            </a:r>
            <a:r>
              <a:rPr lang="ru-RU" sz="1600" kern="100" dirty="0">
                <a:latin typeface="Times New Roman" panose="02020603050405020304" pitchFamily="18" charset="0"/>
                <a:ea typeface="Noto Serif CJK SC"/>
                <a:cs typeface="Symbol" panose="05050102010706020507" pitchFamily="18" charset="2"/>
              </a:rPr>
              <a:t>, что привело к неверному объединению датасетов;</a:t>
            </a:r>
            <a:endParaRPr lang="ru-RU" sz="1600" kern="100" dirty="0">
              <a:latin typeface="Times New Roman" panose="02020603050405020304" pitchFamily="18" charset="0"/>
              <a:ea typeface="Noto Serif CJK SC"/>
              <a:cs typeface="Symbol" panose="05050102010706020507" pitchFamily="18" charset="2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727593" y="3776004"/>
            <a:ext cx="76253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hangingPunct="0">
              <a:spcAft>
                <a:spcPts val="0"/>
              </a:spcAft>
            </a:pPr>
            <a:r>
              <a:rPr lang="ru-RU" sz="1600" kern="100" dirty="0" smtClean="0">
                <a:latin typeface="Times New Roman" panose="02020603050405020304" pitchFamily="18" charset="0"/>
                <a:ea typeface="Noto Serif CJK SC"/>
                <a:cs typeface="Symbol" panose="05050102010706020507" pitchFamily="18" charset="2"/>
              </a:rPr>
              <a:t>Исследование </a:t>
            </a:r>
            <a:r>
              <a:rPr lang="ru-RU" sz="1600" kern="100" dirty="0">
                <a:latin typeface="Times New Roman" panose="02020603050405020304" pitchFamily="18" charset="0"/>
                <a:ea typeface="Noto Serif CJK SC"/>
                <a:cs typeface="Symbol" panose="05050102010706020507" pitchFamily="18" charset="2"/>
              </a:rPr>
              <a:t>проводилось на предварительно </a:t>
            </a:r>
            <a:r>
              <a:rPr lang="ru-RU" sz="1600" kern="100" dirty="0" smtClean="0">
                <a:latin typeface="Times New Roman" panose="02020603050405020304" pitchFamily="18" charset="0"/>
                <a:ea typeface="Noto Serif CJK SC"/>
                <a:cs typeface="Symbol" panose="05050102010706020507" pitchFamily="18" charset="2"/>
              </a:rPr>
              <a:t>обработанных (дополненных) </a:t>
            </a:r>
            <a:r>
              <a:rPr lang="ru-RU" sz="1600" kern="100" dirty="0" err="1">
                <a:latin typeface="Times New Roman" panose="02020603050405020304" pitchFamily="18" charset="0"/>
                <a:ea typeface="Noto Serif CJK SC"/>
                <a:cs typeface="Symbol" panose="05050102010706020507" pitchFamily="18" charset="2"/>
              </a:rPr>
              <a:t>датасетах</a:t>
            </a:r>
            <a:r>
              <a:rPr lang="ru-RU" sz="1600" kern="100" dirty="0">
                <a:latin typeface="Times New Roman" panose="02020603050405020304" pitchFamily="18" charset="0"/>
                <a:ea typeface="Noto Serif CJK SC"/>
                <a:cs typeface="Symbol" panose="05050102010706020507" pitchFamily="18" charset="2"/>
              </a:rPr>
              <a:t>. Возможно, на исходных </a:t>
            </a:r>
            <a:r>
              <a:rPr lang="ru-RU" sz="1600" kern="100" dirty="0" err="1">
                <a:latin typeface="Times New Roman" panose="02020603050405020304" pitchFamily="18" charset="0"/>
                <a:ea typeface="Noto Serif CJK SC"/>
                <a:cs typeface="Symbol" panose="05050102010706020507" pitchFamily="18" charset="2"/>
              </a:rPr>
              <a:t>датасетах</a:t>
            </a:r>
            <a:r>
              <a:rPr lang="ru-RU" sz="1600" kern="100" dirty="0">
                <a:latin typeface="Times New Roman" panose="02020603050405020304" pitchFamily="18" charset="0"/>
                <a:ea typeface="Noto Serif CJK SC"/>
                <a:cs typeface="Symbol" panose="05050102010706020507" pitchFamily="18" charset="2"/>
              </a:rPr>
              <a:t> можно было бы получить более качественные регрессионные модели;</a:t>
            </a:r>
            <a:endParaRPr lang="ru-RU" sz="1600" kern="100" dirty="0">
              <a:latin typeface="Times New Roman" panose="02020603050405020304" pitchFamily="18" charset="0"/>
              <a:ea typeface="Noto Serif CJK SC"/>
              <a:cs typeface="Symbol" panose="05050102010706020507" pitchFamily="18" charset="2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5545287" y="5317391"/>
            <a:ext cx="57903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hangingPunct="0">
              <a:spcAft>
                <a:spcPts val="0"/>
              </a:spcAft>
            </a:pPr>
            <a:r>
              <a:rPr lang="ru-RU" sz="1600" kern="100" dirty="0" smtClean="0">
                <a:latin typeface="Times New Roman" panose="02020603050405020304" pitchFamily="18" charset="0"/>
                <a:ea typeface="Noto Serif CJK SC"/>
                <a:cs typeface="Symbol" panose="05050102010706020507" pitchFamily="18" charset="2"/>
              </a:rPr>
              <a:t>Недостаток </a:t>
            </a:r>
            <a:r>
              <a:rPr lang="ru-RU" sz="1600" kern="100" dirty="0">
                <a:latin typeface="Times New Roman" panose="02020603050405020304" pitchFamily="18" charset="0"/>
                <a:ea typeface="Noto Serif CJK SC"/>
                <a:cs typeface="Symbol" panose="05050102010706020507" pitchFamily="18" charset="2"/>
              </a:rPr>
              <a:t>знаний и опыта, были испробованы не все возможные модели прогноза.</a:t>
            </a:r>
            <a:endParaRPr lang="ru-RU" sz="1600" kern="100" dirty="0">
              <a:latin typeface="Times New Roman" panose="02020603050405020304" pitchFamily="18" charset="0"/>
              <a:ea typeface="Noto Serif CJK SC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3222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 rot="5400000">
            <a:off x="4301731" y="-36798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 rot="5400000">
            <a:off x="4149331" y="-38322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902700" y="6536347"/>
            <a:ext cx="3220720" cy="322446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17128"/>
            <a:ext cx="11353800" cy="756442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3D516A"/>
                </a:solidFill>
              </a:rPr>
              <a:t>Разработанное приложение</a:t>
            </a:r>
            <a:endParaRPr lang="ru-RU" sz="2800" dirty="0">
              <a:solidFill>
                <a:srgbClr val="3D516A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612556"/>
            <a:ext cx="11419433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rgbClr val="7C8A94"/>
                </a:solidFill>
              </a:rPr>
              <a:t>ВЫПУСКНАЯ КВАЛИФИКАЦИОННАЯ РАБОТА ПО КУРСУ «DATA SCIENCE»</a:t>
            </a:r>
            <a:endParaRPr lang="en-US" dirty="0">
              <a:solidFill>
                <a:srgbClr val="7C8A94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1999" cy="476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2039599" y="6612556"/>
            <a:ext cx="152401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72818C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902700" y="27534"/>
            <a:ext cx="3220720" cy="88355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0" y="6766560"/>
            <a:ext cx="10241280" cy="84294"/>
          </a:xfrm>
          <a:prstGeom prst="rect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11427496" y="73252"/>
            <a:ext cx="604040" cy="6784748"/>
          </a:xfrm>
          <a:prstGeom prst="rect">
            <a:avLst/>
          </a:prstGeom>
          <a:gradFill flip="none" rotWithShape="1">
            <a:gsLst>
              <a:gs pos="0">
                <a:srgbClr val="282F39">
                  <a:tint val="66000"/>
                  <a:satMod val="160000"/>
                  <a:alpha val="13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427496" y="6612556"/>
            <a:ext cx="604040" cy="245443"/>
          </a:xfrm>
        </p:spPr>
        <p:txBody>
          <a:bodyPr/>
          <a:lstStyle/>
          <a:p>
            <a:pPr algn="ctr"/>
            <a:fld id="{6983841B-0DB4-4C99-B5E5-79625F01DBF7}" type="slidenum">
              <a:rPr lang="en-GB" sz="2000" smtClean="0">
                <a:solidFill>
                  <a:srgbClr val="282F39"/>
                </a:solidFill>
              </a:rPr>
              <a:pPr algn="ctr"/>
              <a:t>19</a:t>
            </a:fld>
            <a:endParaRPr lang="en-GB" sz="2000" dirty="0">
              <a:solidFill>
                <a:srgbClr val="282F39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90672"/>
            <a:ext cx="5808341" cy="3314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729" y="2813568"/>
            <a:ext cx="7824878" cy="3624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192" y="1402378"/>
            <a:ext cx="4523417" cy="1629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6668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угольник 29"/>
          <p:cNvSpPr/>
          <p:nvPr/>
        </p:nvSpPr>
        <p:spPr>
          <a:xfrm rot="5400000">
            <a:off x="4301731" y="-36798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/>
        </p:nvSpPr>
        <p:spPr>
          <a:xfrm rot="5400000">
            <a:off x="4149331" y="-38322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902700" y="6536347"/>
            <a:ext cx="3220720" cy="322446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17128"/>
            <a:ext cx="10515600" cy="756442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3D516A"/>
                </a:solidFill>
              </a:rPr>
              <a:t>Постановка задачи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0" y="6612556"/>
            <a:ext cx="11419433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rgbClr val="7C8A94"/>
                </a:solidFill>
              </a:rPr>
              <a:t>ВЫПУСКНАЯ КВАЛИФИКАЦИОННАЯ РАБОТА ПО КУРСУ «DATA SCIENCE»</a:t>
            </a:r>
            <a:endParaRPr lang="en-US" dirty="0">
              <a:solidFill>
                <a:srgbClr val="7C8A94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1999" cy="476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2039599" y="6612556"/>
            <a:ext cx="152401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72818C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902700" y="27534"/>
            <a:ext cx="3220720" cy="88355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0" y="6766560"/>
            <a:ext cx="10241280" cy="84294"/>
          </a:xfrm>
          <a:prstGeom prst="rect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11427496" y="73252"/>
            <a:ext cx="604040" cy="6784748"/>
          </a:xfrm>
          <a:prstGeom prst="rect">
            <a:avLst/>
          </a:prstGeom>
          <a:gradFill flip="none" rotWithShape="1">
            <a:gsLst>
              <a:gs pos="0">
                <a:srgbClr val="282F39">
                  <a:tint val="66000"/>
                  <a:satMod val="160000"/>
                  <a:alpha val="13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427496" y="6612556"/>
            <a:ext cx="604040" cy="245443"/>
          </a:xfrm>
        </p:spPr>
        <p:txBody>
          <a:bodyPr/>
          <a:lstStyle/>
          <a:p>
            <a:pPr algn="ctr"/>
            <a:fld id="{6983841B-0DB4-4C99-B5E5-79625F01DBF7}" type="slidenum">
              <a:rPr lang="en-GB" sz="2000" smtClean="0">
                <a:solidFill>
                  <a:srgbClr val="282F39"/>
                </a:solidFill>
              </a:rPr>
              <a:pPr algn="ctr"/>
              <a:t>2</a:t>
            </a:fld>
            <a:endParaRPr lang="en-GB" sz="2000" dirty="0">
              <a:solidFill>
                <a:srgbClr val="282F39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1204686" y="1638659"/>
            <a:ext cx="101309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исследования 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состоит в  прогнозировании ряда конечных свойств получаемых </a:t>
            </a:r>
          </a:p>
          <a:p>
            <a:pPr algn="just"/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композиционных материалов на основе пула входящих параметров. 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1204686" y="2802368"/>
            <a:ext cx="966651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исследования</a:t>
            </a:r>
            <a:r>
              <a:rPr lang="ru-RU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63538" indent="-363538">
              <a:buFont typeface="Wingdings" panose="05000000000000000000" pitchFamily="2" charset="2"/>
              <a:buChar char="§"/>
            </a:pPr>
            <a:r>
              <a:rPr lang="ru-RU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теоретические основы и методы решения поставленной </a:t>
            </a:r>
            <a:r>
              <a:rPr lang="ru-RU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>
              <a:buFont typeface="Wingdings" panose="05000000000000000000" pitchFamily="2" charset="2"/>
              <a:buChar char="§"/>
            </a:pPr>
            <a:r>
              <a:rPr lang="ru-RU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</a:t>
            </a:r>
            <a:r>
              <a:rPr lang="ru-RU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>
              <a:buFont typeface="Wingdings" panose="05000000000000000000" pitchFamily="2" charset="2"/>
              <a:buChar char="§"/>
            </a:pPr>
            <a:r>
              <a:rPr lang="ru-RU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предобработку </a:t>
            </a:r>
            <a:r>
              <a:rPr lang="ru-RU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>
              <a:buFont typeface="Wingdings" panose="05000000000000000000" pitchFamily="2" charset="2"/>
              <a:buChar char="§"/>
            </a:pPr>
            <a:r>
              <a:rPr lang="ru-RU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Обучить 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нескольких моделей для прогноза модуля упругости при растяжении и прочности при </a:t>
            </a:r>
            <a:r>
              <a:rPr lang="ru-RU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растяжении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>
              <a:buFont typeface="Wingdings" panose="05000000000000000000" pitchFamily="2" charset="2"/>
              <a:buChar char="§"/>
            </a:pPr>
            <a:r>
              <a:rPr lang="ru-RU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Написать 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нейронную сеть, которая будет рекомендовать соотношение </a:t>
            </a:r>
            <a:r>
              <a:rPr lang="ru-RU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матрица-наполнитель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>
              <a:buFont typeface="Wingdings" panose="05000000000000000000" pitchFamily="2" charset="2"/>
              <a:buChar char="§"/>
            </a:pPr>
            <a:r>
              <a:rPr lang="ru-RU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приложение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>
              <a:buFont typeface="Wingdings" panose="05000000000000000000" pitchFamily="2" charset="2"/>
              <a:buChar char="§"/>
            </a:pPr>
            <a:r>
              <a:rPr lang="ru-RU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Оценить 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точность модели на тренировочном и тестовом </a:t>
            </a:r>
            <a:r>
              <a:rPr lang="ru-RU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3538" indent="-363538">
              <a:buFont typeface="Wingdings" panose="05000000000000000000" pitchFamily="2" charset="2"/>
              <a:buChar char="§"/>
            </a:pPr>
            <a:r>
              <a:rPr lang="ru-RU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удаленный репозиторий и </a:t>
            </a:r>
            <a:r>
              <a:rPr lang="ru-RU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разместить там код исследования. Оформить файл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readme</a:t>
            </a:r>
            <a:r>
              <a:rPr lang="ru-RU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Группа 36"/>
          <p:cNvGrpSpPr/>
          <p:nvPr/>
        </p:nvGrpSpPr>
        <p:grpSpPr>
          <a:xfrm>
            <a:off x="1016088" y="2781326"/>
            <a:ext cx="2960828" cy="368269"/>
            <a:chOff x="1016088" y="2418474"/>
            <a:chExt cx="2960828" cy="418599"/>
          </a:xfrm>
        </p:grpSpPr>
        <p:sp>
          <p:nvSpPr>
            <p:cNvPr id="32" name="Прямоугольник 31"/>
            <p:cNvSpPr/>
            <p:nvPr/>
          </p:nvSpPr>
          <p:spPr>
            <a:xfrm rot="5400000">
              <a:off x="2381499" y="1241656"/>
              <a:ext cx="418599" cy="2772235"/>
            </a:xfrm>
            <a:prstGeom prst="rect">
              <a:avLst/>
            </a:prstGeom>
            <a:gradFill flip="none" rotWithShape="1">
              <a:gsLst>
                <a:gs pos="0">
                  <a:srgbClr val="3D516A">
                    <a:alpha val="7000"/>
                  </a:srgbClr>
                </a:gs>
                <a:gs pos="100000">
                  <a:srgbClr val="282F39">
                    <a:tint val="23500"/>
                    <a:satMod val="160000"/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4" name="Прямоугольник 33"/>
            <p:cNvSpPr/>
            <p:nvPr/>
          </p:nvSpPr>
          <p:spPr>
            <a:xfrm rot="5400000">
              <a:off x="882661" y="2551901"/>
              <a:ext cx="418599" cy="15174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1016087" y="1682201"/>
            <a:ext cx="2554426" cy="303762"/>
            <a:chOff x="1016087" y="1391919"/>
            <a:chExt cx="2554426" cy="418602"/>
          </a:xfrm>
        </p:grpSpPr>
        <p:sp>
          <p:nvSpPr>
            <p:cNvPr id="31" name="Прямоугольник 30"/>
            <p:cNvSpPr/>
            <p:nvPr/>
          </p:nvSpPr>
          <p:spPr>
            <a:xfrm rot="5400000">
              <a:off x="2178299" y="418307"/>
              <a:ext cx="418599" cy="2365829"/>
            </a:xfrm>
            <a:prstGeom prst="rect">
              <a:avLst/>
            </a:prstGeom>
            <a:gradFill flip="none" rotWithShape="1">
              <a:gsLst>
                <a:gs pos="0">
                  <a:srgbClr val="3D516A">
                    <a:alpha val="7000"/>
                  </a:srgbClr>
                </a:gs>
                <a:gs pos="100000">
                  <a:srgbClr val="282F39">
                    <a:tint val="23500"/>
                    <a:satMod val="160000"/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5" name="Прямоугольник 34"/>
            <p:cNvSpPr/>
            <p:nvPr/>
          </p:nvSpPr>
          <p:spPr>
            <a:xfrm rot="5400000">
              <a:off x="882660" y="1525346"/>
              <a:ext cx="418599" cy="15174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00675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 rot="5400000">
            <a:off x="4301731" y="-36798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 rot="5400000">
            <a:off x="4149331" y="-38322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902700" y="6536347"/>
            <a:ext cx="3220720" cy="322446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17128"/>
            <a:ext cx="11353800" cy="756442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ru-RU" sz="2800" dirty="0">
              <a:solidFill>
                <a:srgbClr val="3D516A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612556"/>
            <a:ext cx="11419433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rgbClr val="7C8A94"/>
                </a:solidFill>
              </a:rPr>
              <a:t>ВЫПУСКНАЯ КВАЛИФИКАЦИОННАЯ РАБОТА ПО КУРСУ «DATA SCIENCE»</a:t>
            </a:r>
            <a:endParaRPr lang="en-US" dirty="0">
              <a:solidFill>
                <a:srgbClr val="7C8A94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1999" cy="476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2039599" y="6612556"/>
            <a:ext cx="152401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72818C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902700" y="27534"/>
            <a:ext cx="3220720" cy="88355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0" y="6766560"/>
            <a:ext cx="10241280" cy="84294"/>
          </a:xfrm>
          <a:prstGeom prst="rect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11427496" y="73252"/>
            <a:ext cx="604040" cy="6784748"/>
          </a:xfrm>
          <a:prstGeom prst="rect">
            <a:avLst/>
          </a:prstGeom>
          <a:gradFill flip="none" rotWithShape="1">
            <a:gsLst>
              <a:gs pos="0">
                <a:srgbClr val="282F39">
                  <a:tint val="66000"/>
                  <a:satMod val="160000"/>
                  <a:alpha val="13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427496" y="6612556"/>
            <a:ext cx="604040" cy="245443"/>
          </a:xfrm>
        </p:spPr>
        <p:txBody>
          <a:bodyPr/>
          <a:lstStyle/>
          <a:p>
            <a:pPr algn="ctr"/>
            <a:fld id="{6983841B-0DB4-4C99-B5E5-79625F01DBF7}" type="slidenum">
              <a:rPr lang="en-GB" sz="2000" smtClean="0">
                <a:solidFill>
                  <a:srgbClr val="282F39"/>
                </a:solidFill>
              </a:rPr>
              <a:pPr algn="ctr"/>
              <a:t>20</a:t>
            </a:fld>
            <a:endParaRPr lang="en-GB" sz="2000" dirty="0">
              <a:solidFill>
                <a:srgbClr val="282F39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751" y="1713132"/>
            <a:ext cx="7939929" cy="3878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12620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Прямоугольник 144"/>
          <p:cNvSpPr/>
          <p:nvPr/>
        </p:nvSpPr>
        <p:spPr>
          <a:xfrm>
            <a:off x="101600" y="6186720"/>
            <a:ext cx="12090401" cy="368300"/>
          </a:xfrm>
          <a:prstGeom prst="rect">
            <a:avLst/>
          </a:prstGeom>
          <a:solidFill>
            <a:srgbClr val="282F39">
              <a:alpha val="18039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6" name="Прямоугольник 145"/>
          <p:cNvSpPr/>
          <p:nvPr/>
        </p:nvSpPr>
        <p:spPr>
          <a:xfrm>
            <a:off x="0" y="132385"/>
            <a:ext cx="12192000" cy="521393"/>
          </a:xfrm>
          <a:prstGeom prst="rect">
            <a:avLst/>
          </a:prstGeom>
          <a:solidFill>
            <a:srgbClr val="282F39">
              <a:alpha val="18039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" y="0"/>
            <a:ext cx="12192000" cy="3794126"/>
          </a:xfrm>
          <a:prstGeom prst="rect">
            <a:avLst/>
          </a:prstGeom>
        </p:spPr>
      </p:pic>
      <p:sp>
        <p:nvSpPr>
          <p:cNvPr id="147" name="Прямоугольник 146"/>
          <p:cNvSpPr/>
          <p:nvPr/>
        </p:nvSpPr>
        <p:spPr>
          <a:xfrm>
            <a:off x="0" y="3770596"/>
            <a:ext cx="12192000" cy="628648"/>
          </a:xfrm>
          <a:prstGeom prst="rect">
            <a:avLst/>
          </a:prstGeom>
          <a:solidFill>
            <a:srgbClr val="E2E5EA">
              <a:alpha val="54902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xmlns="" id="{AE4E7C5B-A9BA-45D4-AB6C-21E22D7C32DC}"/>
              </a:ext>
            </a:extLst>
          </p:cNvPr>
          <p:cNvSpPr txBox="1">
            <a:spLocks/>
          </p:cNvSpPr>
          <p:nvPr/>
        </p:nvSpPr>
        <p:spPr>
          <a:xfrm>
            <a:off x="1665992" y="3787742"/>
            <a:ext cx="8908569" cy="6105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en-US" sz="3600" b="1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AE4E7C5B-A9BA-45D4-AB6C-21E22D7C32DC}"/>
              </a:ext>
            </a:extLst>
          </p:cNvPr>
          <p:cNvSpPr txBox="1">
            <a:spLocks/>
          </p:cNvSpPr>
          <p:nvPr/>
        </p:nvSpPr>
        <p:spPr>
          <a:xfrm>
            <a:off x="1649807" y="3762504"/>
            <a:ext cx="8908569" cy="6105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562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 rot="5400000">
            <a:off x="4301731" y="-36798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/>
        </p:nvSpPr>
        <p:spPr>
          <a:xfrm rot="5400000">
            <a:off x="4149331" y="-38322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902700" y="6536347"/>
            <a:ext cx="3220720" cy="322446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17128"/>
            <a:ext cx="10515600" cy="756442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3D516A"/>
                </a:solidFill>
              </a:rPr>
              <a:t>Загруженные данные</a:t>
            </a:r>
            <a:endParaRPr lang="ru-RU" b="1" dirty="0">
              <a:solidFill>
                <a:srgbClr val="3D516A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612556"/>
            <a:ext cx="11419433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rgbClr val="7C8A94"/>
                </a:solidFill>
              </a:rPr>
              <a:t>ВЫПУСКНАЯ КВАЛИФИКАЦИОННАЯ РАБОТА ПО КУРСУ «DATA SCIENCE»</a:t>
            </a:r>
            <a:endParaRPr lang="en-US" dirty="0">
              <a:solidFill>
                <a:srgbClr val="7C8A94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1999" cy="476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2039599" y="6612556"/>
            <a:ext cx="152401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72818C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902700" y="27534"/>
            <a:ext cx="3220720" cy="88355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0" y="6766560"/>
            <a:ext cx="10241280" cy="84294"/>
          </a:xfrm>
          <a:prstGeom prst="rect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11427496" y="73252"/>
            <a:ext cx="604040" cy="6784748"/>
          </a:xfrm>
          <a:prstGeom prst="rect">
            <a:avLst/>
          </a:prstGeom>
          <a:gradFill flip="none" rotWithShape="1">
            <a:gsLst>
              <a:gs pos="0">
                <a:srgbClr val="282F39">
                  <a:tint val="66000"/>
                  <a:satMod val="160000"/>
                  <a:alpha val="13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427496" y="6612556"/>
            <a:ext cx="604040" cy="245443"/>
          </a:xfrm>
        </p:spPr>
        <p:txBody>
          <a:bodyPr/>
          <a:lstStyle/>
          <a:p>
            <a:pPr algn="ctr"/>
            <a:fld id="{6983841B-0DB4-4C99-B5E5-79625F01DBF7}" type="slidenum">
              <a:rPr lang="en-GB" sz="2000" smtClean="0">
                <a:solidFill>
                  <a:srgbClr val="282F39"/>
                </a:solidFill>
              </a:rPr>
              <a:pPr algn="ctr"/>
              <a:t>3</a:t>
            </a:fld>
            <a:endParaRPr lang="en-GB" sz="2000" dirty="0">
              <a:solidFill>
                <a:srgbClr val="282F39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609602" y="1812240"/>
            <a:ext cx="4659085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 </a:t>
            </a:r>
            <a:r>
              <a:rPr lang="en-US" b="1" dirty="0" smtClean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X_bp.xlsx:</a:t>
            </a:r>
          </a:p>
          <a:p>
            <a:pPr algn="just"/>
            <a:endParaRPr lang="ru-RU" sz="1600" b="1" dirty="0" smtClean="0">
              <a:solidFill>
                <a:srgbClr val="3D51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Тип данных: 			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float64</a:t>
            </a:r>
            <a:endParaRPr lang="ru-RU" sz="16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Количество параметров: 	</a:t>
            </a: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 algn="just"/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Количество записей: 		</a:t>
            </a:r>
            <a:r>
              <a:rPr lang="ru-RU" sz="1600" dirty="0" smtClean="0">
                <a:solidFill>
                  <a:srgbClr val="CB1B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1023</a:t>
            </a:r>
            <a:endParaRPr lang="ru-RU" sz="1600" dirty="0">
              <a:solidFill>
                <a:srgbClr val="CB1B4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6338108" y="1812240"/>
            <a:ext cx="4562122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 </a:t>
            </a:r>
            <a:r>
              <a:rPr lang="en-US" b="1" dirty="0" smtClean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X_nup.xlsx:</a:t>
            </a:r>
          </a:p>
          <a:p>
            <a:pPr algn="just"/>
            <a:endParaRPr lang="ru-RU" sz="1600" b="1" dirty="0">
              <a:solidFill>
                <a:srgbClr val="3D51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Тип данных: </a:t>
            </a:r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float64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Количество </a:t>
            </a:r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параметров: </a:t>
            </a:r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just"/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Количество </a:t>
            </a:r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записей: </a:t>
            </a:r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ru-RU" sz="1600" dirty="0" smtClean="0">
                <a:solidFill>
                  <a:srgbClr val="CB1B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1040</a:t>
            </a:r>
            <a:endParaRPr lang="ru-RU" sz="1600" dirty="0">
              <a:solidFill>
                <a:srgbClr val="CB1B4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Группа 20"/>
          <p:cNvGrpSpPr/>
          <p:nvPr/>
        </p:nvGrpSpPr>
        <p:grpSpPr>
          <a:xfrm>
            <a:off x="609600" y="5152823"/>
            <a:ext cx="9637259" cy="418602"/>
            <a:chOff x="609600" y="5152823"/>
            <a:chExt cx="9637259" cy="418602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822469" y="5152823"/>
              <a:ext cx="9424390" cy="409508"/>
            </a:xfrm>
            <a:prstGeom prst="rect">
              <a:avLst/>
            </a:prstGeom>
            <a:gradFill flip="none" rotWithShape="1">
              <a:gsLst>
                <a:gs pos="0">
                  <a:srgbClr val="3D516A">
                    <a:alpha val="7000"/>
                  </a:srgbClr>
                </a:gs>
                <a:gs pos="100000">
                  <a:srgbClr val="282F39">
                    <a:tint val="23500"/>
                    <a:satMod val="160000"/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Датасет X_nup.xlsx имеет на 17 записей больше, чем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X_bp.xlsx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Прямоугольник 18"/>
            <p:cNvSpPr/>
            <p:nvPr/>
          </p:nvSpPr>
          <p:spPr>
            <a:xfrm rot="5400000">
              <a:off x="476173" y="5286253"/>
              <a:ext cx="418599" cy="15174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14" name="Группа 13"/>
          <p:cNvGrpSpPr/>
          <p:nvPr/>
        </p:nvGrpSpPr>
        <p:grpSpPr>
          <a:xfrm>
            <a:off x="609602" y="4325257"/>
            <a:ext cx="10537369" cy="746201"/>
            <a:chOff x="609602" y="4024393"/>
            <a:chExt cx="10537369" cy="1047065"/>
          </a:xfrm>
        </p:grpSpPr>
        <p:sp>
          <p:nvSpPr>
            <p:cNvPr id="23" name="Прямоугольник 22"/>
            <p:cNvSpPr/>
            <p:nvPr/>
          </p:nvSpPr>
          <p:spPr>
            <a:xfrm rot="5400000">
              <a:off x="161942" y="4472053"/>
              <a:ext cx="1047063" cy="15174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822469" y="4024394"/>
              <a:ext cx="10324502" cy="1047064"/>
            </a:xfrm>
            <a:prstGeom prst="rect">
              <a:avLst/>
            </a:prstGeom>
            <a:gradFill flip="none" rotWithShape="1">
              <a:gsLst>
                <a:gs pos="0">
                  <a:srgbClr val="3D516A">
                    <a:alpha val="7000"/>
                  </a:srgbClr>
                </a:gs>
                <a:gs pos="100000">
                  <a:srgbClr val="282F39">
                    <a:tint val="23500"/>
                    <a:satMod val="160000"/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В датасете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X_bp.xlsx 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присутствуют целочисленные значения, но загруженные типы данных определены как числа с плавающей запятой двойной точности. Строковых данных нет.</a:t>
              </a:r>
              <a:endPara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2" name="Прямая соединительная линия 11"/>
          <p:cNvCxnSpPr/>
          <p:nvPr/>
        </p:nvCxnSpPr>
        <p:spPr>
          <a:xfrm>
            <a:off x="5709716" y="1494971"/>
            <a:ext cx="0" cy="1959429"/>
          </a:xfrm>
          <a:prstGeom prst="line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855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 rot="5400000">
            <a:off x="4301731" y="-36798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/>
          <p:cNvSpPr/>
          <p:nvPr/>
        </p:nvSpPr>
        <p:spPr>
          <a:xfrm rot="5400000">
            <a:off x="4149331" y="-38322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902700" y="6536347"/>
            <a:ext cx="3220720" cy="322446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17128"/>
            <a:ext cx="10515600" cy="756442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3D516A"/>
                </a:solidFill>
              </a:rPr>
              <a:t>Разведочный анализ: </a:t>
            </a:r>
            <a:r>
              <a:rPr lang="ru-RU" sz="2800" dirty="0" smtClean="0">
                <a:solidFill>
                  <a:srgbClr val="3D516A"/>
                </a:solidFill>
              </a:rPr>
              <a:t>Анализ датафреймов</a:t>
            </a:r>
            <a:endParaRPr lang="ru-RU" sz="2800" dirty="0">
              <a:solidFill>
                <a:srgbClr val="3D516A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612556"/>
            <a:ext cx="11419433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rgbClr val="7C8A94"/>
                </a:solidFill>
              </a:rPr>
              <a:t>ВЫПУСКНАЯ КВАЛИФИКАЦИОННАЯ РАБОТА ПО КУРСУ «DATA SCIENCE»</a:t>
            </a:r>
            <a:endParaRPr lang="en-US" dirty="0">
              <a:solidFill>
                <a:srgbClr val="7C8A94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1999" cy="476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2039599" y="6612556"/>
            <a:ext cx="152401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72818C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902700" y="27534"/>
            <a:ext cx="3220720" cy="88355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0" y="6766560"/>
            <a:ext cx="10241280" cy="84294"/>
          </a:xfrm>
          <a:prstGeom prst="rect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11427496" y="73252"/>
            <a:ext cx="604040" cy="6784748"/>
          </a:xfrm>
          <a:prstGeom prst="rect">
            <a:avLst/>
          </a:prstGeom>
          <a:gradFill flip="none" rotWithShape="1">
            <a:gsLst>
              <a:gs pos="0">
                <a:srgbClr val="282F39">
                  <a:tint val="66000"/>
                  <a:satMod val="160000"/>
                  <a:alpha val="13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427496" y="6612556"/>
            <a:ext cx="604040" cy="245443"/>
          </a:xfrm>
        </p:spPr>
        <p:txBody>
          <a:bodyPr/>
          <a:lstStyle/>
          <a:p>
            <a:pPr algn="ctr"/>
            <a:fld id="{6983841B-0DB4-4C99-B5E5-79625F01DBF7}" type="slidenum">
              <a:rPr lang="en-GB" sz="2000" smtClean="0">
                <a:solidFill>
                  <a:srgbClr val="282F39"/>
                </a:solidFill>
              </a:rPr>
              <a:pPr algn="ctr"/>
              <a:t>4</a:t>
            </a:fld>
            <a:endParaRPr lang="en-GB" sz="2000" dirty="0">
              <a:solidFill>
                <a:srgbClr val="282F39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203208" y="1217152"/>
            <a:ext cx="5417139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err="1" smtClean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Датафрейм</a:t>
            </a:r>
            <a:r>
              <a:rPr lang="ru-RU" b="1" dirty="0" smtClean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df_bp</a:t>
            </a:r>
            <a:r>
              <a:rPr lang="en-US" b="1" dirty="0" smtClean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ru-RU" sz="1600" b="1" dirty="0" smtClean="0">
              <a:solidFill>
                <a:srgbClr val="3D51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Количество</a:t>
            </a:r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пропущенных </a:t>
            </a:r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значений: 	</a:t>
            </a: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ru-RU" sz="16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Количество</a:t>
            </a:r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NULL </a:t>
            </a:r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значений:		</a:t>
            </a: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just"/>
            <a:endParaRPr lang="en-US" sz="16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Количество не уникальных значений:</a:t>
            </a:r>
            <a:endParaRPr lang="en-US" sz="1600" dirty="0" smtClean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Соотношение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матрица-наполнитель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	</a:t>
            </a:r>
            <a:r>
              <a:rPr lang="ru-RU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1014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Плотность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кг/м3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</a:t>
            </a:r>
            <a:r>
              <a:rPr lang="ru-RU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1013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модуль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упругости,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ГПа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  	</a:t>
            </a:r>
            <a:r>
              <a:rPr lang="ru-RU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1020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Количество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отвердителя, м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.%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</a:t>
            </a:r>
            <a:r>
              <a:rPr lang="ru-RU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1005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Содержание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эпоксидных групп,%_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	</a:t>
            </a:r>
            <a:r>
              <a:rPr lang="ru-RU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1004      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Температура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вспышки,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С_2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</a:t>
            </a:r>
            <a:r>
              <a:rPr lang="ru-RU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1003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Поверхностная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плотность,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г/м2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ru-RU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1004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Модуль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упругости при растяжении,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Гпа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1004     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Прочность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растяжении,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МПа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  	</a:t>
            </a:r>
            <a:r>
              <a:rPr lang="ru-RU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1004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Потребление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смолы,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г/м2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	</a:t>
            </a:r>
            <a:r>
              <a:rPr lang="ru-RU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1003</a:t>
            </a:r>
            <a:endParaRPr lang="ru-RU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864896" y="1217152"/>
            <a:ext cx="5343442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err="1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Датафрейм</a:t>
            </a:r>
            <a:r>
              <a:rPr lang="ru-RU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df_nup</a:t>
            </a:r>
            <a:r>
              <a:rPr lang="en-US" b="1" dirty="0" smtClean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ru-RU" sz="1600" b="1" dirty="0">
              <a:solidFill>
                <a:srgbClr val="3D51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Количество</a:t>
            </a:r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пропущенных значений</a:t>
            </a:r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	</a:t>
            </a: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ru-RU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Количество 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NULL </a:t>
            </a:r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значений: </a:t>
            </a:r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just"/>
            <a:endParaRPr lang="en-US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Количество не уникальных значений</a:t>
            </a:r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Угол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нашивки,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</a:t>
            </a:r>
            <a:r>
              <a:rPr lang="ru-RU" sz="1600" dirty="0" smtClean="0">
                <a:solidFill>
                  <a:srgbClr val="CB1B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</a:p>
          <a:p>
            <a:pPr algn="just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Шаг нашивки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	</a:t>
            </a:r>
            <a:r>
              <a:rPr lang="ru-RU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1006 </a:t>
            </a:r>
          </a:p>
          <a:p>
            <a:pPr algn="just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Плотность нашивки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</a:t>
            </a:r>
            <a:r>
              <a:rPr lang="ru-RU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1005</a:t>
            </a:r>
            <a:endParaRPr lang="ru-RU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Группа 15"/>
          <p:cNvGrpSpPr/>
          <p:nvPr/>
        </p:nvGrpSpPr>
        <p:grpSpPr>
          <a:xfrm>
            <a:off x="201604" y="5654875"/>
            <a:ext cx="11006733" cy="779875"/>
            <a:chOff x="201604" y="5285191"/>
            <a:chExt cx="11006733" cy="1149559"/>
          </a:xfrm>
        </p:grpSpPr>
        <p:sp>
          <p:nvSpPr>
            <p:cNvPr id="23" name="Прямоугольник 22"/>
            <p:cNvSpPr/>
            <p:nvPr/>
          </p:nvSpPr>
          <p:spPr>
            <a:xfrm rot="5400000">
              <a:off x="-297304" y="5784099"/>
              <a:ext cx="1149559" cy="15174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16076" y="5285191"/>
              <a:ext cx="10792261" cy="1149557"/>
            </a:xfrm>
            <a:prstGeom prst="rect">
              <a:avLst/>
            </a:prstGeom>
            <a:gradFill flip="none" rotWithShape="1">
              <a:gsLst>
                <a:gs pos="0">
                  <a:srgbClr val="3D516A">
                    <a:alpha val="7000"/>
                  </a:srgbClr>
                </a:gs>
                <a:gs pos="100000">
                  <a:srgbClr val="282F39">
                    <a:tint val="23500"/>
                    <a:satMod val="160000"/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Датафреймы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имеет не уникальные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значения. Угол 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нашивки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представлен как бинарный 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параметр, но т.к. предоставлен усеченный набор данных, то считаем, что параметр может и иметь другие углы нашивки, не попавшие в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исходный датасет.</a:t>
              </a:r>
              <a:endPara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2" name="Прямая соединительная линия 11"/>
          <p:cNvCxnSpPr/>
          <p:nvPr/>
        </p:nvCxnSpPr>
        <p:spPr>
          <a:xfrm>
            <a:off x="5709716" y="1494971"/>
            <a:ext cx="23427" cy="3468915"/>
          </a:xfrm>
          <a:prstGeom prst="line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7674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 rot="5400000">
            <a:off x="4301731" y="-36798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 rot="5400000">
            <a:off x="4149331" y="-38322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902700" y="6536347"/>
            <a:ext cx="3220720" cy="322446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17128"/>
            <a:ext cx="10515600" cy="756442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3D516A"/>
                </a:solidFill>
              </a:rPr>
              <a:t>Разведочный анализ: </a:t>
            </a:r>
            <a:r>
              <a:rPr lang="ru-RU" sz="2800" dirty="0" smtClean="0">
                <a:solidFill>
                  <a:srgbClr val="3D516A"/>
                </a:solidFill>
              </a:rPr>
              <a:t>Анализ </a:t>
            </a:r>
            <a:r>
              <a:rPr lang="ru-RU" sz="2800" dirty="0">
                <a:solidFill>
                  <a:srgbClr val="3D516A"/>
                </a:solidFill>
              </a:rPr>
              <a:t>датафреймов</a:t>
            </a:r>
            <a:endParaRPr lang="ru-RU" sz="2800" b="1" dirty="0">
              <a:solidFill>
                <a:srgbClr val="3D516A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612556"/>
            <a:ext cx="11419433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rgbClr val="7C8A94"/>
                </a:solidFill>
              </a:rPr>
              <a:t>ВЫПУСКНАЯ КВАЛИФИКАЦИОННАЯ РАБОТА ПО КУРСУ «DATA SCIENCE»</a:t>
            </a:r>
            <a:endParaRPr lang="en-US" dirty="0">
              <a:solidFill>
                <a:srgbClr val="7C8A94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1999" cy="476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2039599" y="6612556"/>
            <a:ext cx="152401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72818C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902700" y="27534"/>
            <a:ext cx="3220720" cy="88355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0" y="6766560"/>
            <a:ext cx="10241280" cy="84294"/>
          </a:xfrm>
          <a:prstGeom prst="rect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11427496" y="73252"/>
            <a:ext cx="604040" cy="6784748"/>
          </a:xfrm>
          <a:prstGeom prst="rect">
            <a:avLst/>
          </a:prstGeom>
          <a:gradFill flip="none" rotWithShape="1">
            <a:gsLst>
              <a:gs pos="0">
                <a:srgbClr val="282F39">
                  <a:tint val="66000"/>
                  <a:satMod val="160000"/>
                  <a:alpha val="13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427496" y="6612556"/>
            <a:ext cx="604040" cy="245443"/>
          </a:xfrm>
        </p:spPr>
        <p:txBody>
          <a:bodyPr/>
          <a:lstStyle/>
          <a:p>
            <a:pPr algn="ctr"/>
            <a:fld id="{6983841B-0DB4-4C99-B5E5-79625F01DBF7}" type="slidenum">
              <a:rPr lang="en-GB" sz="2000" smtClean="0">
                <a:solidFill>
                  <a:srgbClr val="282F39"/>
                </a:solidFill>
              </a:rPr>
              <a:pPr algn="ctr"/>
              <a:t>5</a:t>
            </a:fld>
            <a:endParaRPr lang="en-GB" sz="2000" dirty="0">
              <a:solidFill>
                <a:srgbClr val="282F39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203208" y="1217152"/>
            <a:ext cx="5417139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err="1" smtClean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Датафрейм</a:t>
            </a:r>
            <a:r>
              <a:rPr lang="ru-RU" b="1" dirty="0" smtClean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df_bp</a:t>
            </a:r>
            <a:r>
              <a:rPr lang="en-US" b="1" dirty="0" smtClean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ru-RU" sz="1600" b="1" dirty="0" smtClean="0">
              <a:solidFill>
                <a:srgbClr val="3D51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Количество</a:t>
            </a:r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нулевых строк: 		</a:t>
            </a: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ru-RU" sz="16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Количество дублирующихся строк :	</a:t>
            </a: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just"/>
            <a:endParaRPr lang="en-US" sz="16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Количество </a:t>
            </a:r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дублирующихся </a:t>
            </a:r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значений:</a:t>
            </a:r>
            <a:endParaRPr lang="en-US" sz="1600" dirty="0" smtClean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Соотношение матрица-наполнитель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  	</a:t>
            </a:r>
            <a:r>
              <a:rPr lang="ru-RU" sz="1600" dirty="0" smtClean="0">
                <a:solidFill>
                  <a:srgbClr val="CB1B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US" sz="1600" dirty="0">
              <a:solidFill>
                <a:srgbClr val="CB1B4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Плотность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кг/м3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</a:t>
            </a:r>
            <a:r>
              <a:rPr lang="ru-RU" sz="1600" dirty="0" smtClean="0">
                <a:solidFill>
                  <a:srgbClr val="CB1B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1600" dirty="0">
              <a:solidFill>
                <a:srgbClr val="CB1B4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модуль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упругости,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ГПа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  	</a:t>
            </a:r>
            <a:r>
              <a:rPr lang="ru-RU" sz="1600" dirty="0" smtClean="0">
                <a:solidFill>
                  <a:srgbClr val="CB1B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1600" dirty="0">
              <a:solidFill>
                <a:srgbClr val="CB1B4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Количество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отвердителя, м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.%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</a:t>
            </a:r>
            <a:r>
              <a:rPr lang="ru-RU" sz="1600" dirty="0" smtClean="0">
                <a:solidFill>
                  <a:srgbClr val="CB1B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en-US" sz="1600" dirty="0">
              <a:solidFill>
                <a:srgbClr val="CB1B4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Содержание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эпоксидных групп,%_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	</a:t>
            </a:r>
            <a:r>
              <a:rPr lang="ru-RU" sz="1600" dirty="0" smtClean="0">
                <a:solidFill>
                  <a:srgbClr val="CB1B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Температура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вспышки,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С_2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</a:t>
            </a:r>
            <a:r>
              <a:rPr lang="ru-RU" sz="1600" dirty="0" smtClean="0">
                <a:solidFill>
                  <a:srgbClr val="CB1B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US" sz="1600" dirty="0">
              <a:solidFill>
                <a:srgbClr val="CB1B4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Поверхностная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плотность,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г/м2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ru-RU" sz="1600" dirty="0" smtClean="0">
                <a:solidFill>
                  <a:srgbClr val="CB1B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en-US" sz="1600" dirty="0">
              <a:solidFill>
                <a:srgbClr val="CB1B4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Модуль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упругости при растяжении,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Гпа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600" dirty="0" smtClean="0">
                <a:solidFill>
                  <a:srgbClr val="CB1B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Прочность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растяжении,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МПа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  	</a:t>
            </a:r>
            <a:r>
              <a:rPr lang="ru-RU" sz="1600" dirty="0" smtClean="0">
                <a:solidFill>
                  <a:srgbClr val="CB1B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en-US" sz="1600" dirty="0">
              <a:solidFill>
                <a:srgbClr val="CB1B4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Потребление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смолы,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г/м2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	</a:t>
            </a:r>
            <a:r>
              <a:rPr lang="ru-RU" sz="1600" dirty="0" smtClean="0">
                <a:solidFill>
                  <a:srgbClr val="CB1B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ru-RU" sz="1600" dirty="0">
              <a:solidFill>
                <a:srgbClr val="CB1B4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864896" y="1217152"/>
            <a:ext cx="534344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err="1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Датафрейм</a:t>
            </a:r>
            <a:r>
              <a:rPr lang="ru-RU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df_nup</a:t>
            </a:r>
            <a:r>
              <a:rPr lang="en-US" b="1" dirty="0" smtClean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ru-RU" sz="1600" b="1" dirty="0">
              <a:solidFill>
                <a:srgbClr val="3D51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Количество</a:t>
            </a:r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нулевых строк: 		</a:t>
            </a: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600" dirty="0" smtClean="0">
                <a:solidFill>
                  <a:srgbClr val="CB1B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1600" dirty="0">
              <a:solidFill>
                <a:srgbClr val="CB1B4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 дублирующихся строк :	</a:t>
            </a: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smtClean="0">
                <a:solidFill>
                  <a:srgbClr val="CB1B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  <a:p>
            <a:pPr algn="just"/>
            <a:endParaRPr lang="en-US" sz="1600" dirty="0">
              <a:solidFill>
                <a:srgbClr val="CB1B4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дублирующихся значений:</a:t>
            </a:r>
            <a:endParaRPr lang="en-US" sz="1600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Шаг нашивки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	</a:t>
            </a:r>
            <a:r>
              <a:rPr lang="en-US" sz="1600" dirty="0" smtClean="0">
                <a:solidFill>
                  <a:srgbClr val="CB1B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endParaRPr lang="ru-RU" sz="1600" dirty="0" smtClean="0">
              <a:solidFill>
                <a:srgbClr val="CB1B4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Плотность нашивки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</a:t>
            </a:r>
            <a:r>
              <a:rPr lang="en-US" sz="1600" dirty="0" smtClean="0">
                <a:solidFill>
                  <a:srgbClr val="CB1B4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endParaRPr lang="ru-RU" sz="1600" dirty="0">
              <a:solidFill>
                <a:srgbClr val="CB1B4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201604" y="5510402"/>
            <a:ext cx="11006733" cy="924348"/>
            <a:chOff x="201604" y="5285191"/>
            <a:chExt cx="11006733" cy="1149559"/>
          </a:xfrm>
        </p:grpSpPr>
        <p:sp>
          <p:nvSpPr>
            <p:cNvPr id="23" name="Прямоугольник 22"/>
            <p:cNvSpPr/>
            <p:nvPr/>
          </p:nvSpPr>
          <p:spPr>
            <a:xfrm rot="5400000">
              <a:off x="-297304" y="5784099"/>
              <a:ext cx="1149559" cy="15174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accent5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416076" y="5285191"/>
              <a:ext cx="10792261" cy="1149557"/>
            </a:xfrm>
            <a:prstGeom prst="rect">
              <a:avLst/>
            </a:prstGeom>
            <a:gradFill flip="none" rotWithShape="1">
              <a:gsLst>
                <a:gs pos="0">
                  <a:srgbClr val="3D516A">
                    <a:alpha val="7000"/>
                  </a:srgbClr>
                </a:gs>
                <a:gs pos="100000">
                  <a:srgbClr val="282F39">
                    <a:tint val="23500"/>
                    <a:satMod val="160000"/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ru-RU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Датафрейм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df_nup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имеет нулевые и дублирующиеся строки. Угол 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нашивки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исключен из анализа, т.к. представлен как имеет только значения 0 и 90. Оба </a:t>
              </a:r>
              <a:r>
                <a:rPr lang="ru-RU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датафрейма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имеют дублирующиеся значения, что не характерно для чисел с плавающей запятой. Удалим дубли.</a:t>
              </a:r>
              <a:endPara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2" name="Прямая соединительная линия 11"/>
          <p:cNvCxnSpPr/>
          <p:nvPr/>
        </p:nvCxnSpPr>
        <p:spPr>
          <a:xfrm>
            <a:off x="5709716" y="1494971"/>
            <a:ext cx="23427" cy="3468915"/>
          </a:xfrm>
          <a:prstGeom prst="line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103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 rot="5400000">
            <a:off x="4301731" y="-36798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 rot="5400000">
            <a:off x="4149331" y="-38322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902700" y="6536347"/>
            <a:ext cx="3220720" cy="322446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17128"/>
            <a:ext cx="10515600" cy="756442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3D516A"/>
                </a:solidFill>
              </a:rPr>
              <a:t>Разведочный анализ: </a:t>
            </a:r>
            <a:r>
              <a:rPr lang="ru-RU" sz="2800" dirty="0" smtClean="0">
                <a:solidFill>
                  <a:srgbClr val="3D516A"/>
                </a:solidFill>
              </a:rPr>
              <a:t>Объединение датафреймов</a:t>
            </a:r>
            <a:endParaRPr lang="ru-RU" sz="2800" dirty="0">
              <a:solidFill>
                <a:srgbClr val="3D516A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612556"/>
            <a:ext cx="11419433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rgbClr val="7C8A94"/>
                </a:solidFill>
              </a:rPr>
              <a:t>ВЫПУСКНАЯ КВАЛИФИКАЦИОННАЯ РАБОТА ПО КУРСУ «DATA SCIENCE»</a:t>
            </a:r>
            <a:endParaRPr lang="en-US" dirty="0">
              <a:solidFill>
                <a:srgbClr val="7C8A94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1999" cy="476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2039599" y="6612556"/>
            <a:ext cx="152401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72818C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902700" y="27534"/>
            <a:ext cx="3220720" cy="88355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0" y="6766560"/>
            <a:ext cx="10241280" cy="84294"/>
          </a:xfrm>
          <a:prstGeom prst="rect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11427496" y="73252"/>
            <a:ext cx="604040" cy="6784748"/>
          </a:xfrm>
          <a:prstGeom prst="rect">
            <a:avLst/>
          </a:prstGeom>
          <a:gradFill flip="none" rotWithShape="1">
            <a:gsLst>
              <a:gs pos="0">
                <a:srgbClr val="282F39">
                  <a:tint val="66000"/>
                  <a:satMod val="160000"/>
                  <a:alpha val="13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427496" y="6612556"/>
            <a:ext cx="604040" cy="245443"/>
          </a:xfrm>
        </p:spPr>
        <p:txBody>
          <a:bodyPr/>
          <a:lstStyle/>
          <a:p>
            <a:pPr algn="ctr"/>
            <a:fld id="{6983841B-0DB4-4C99-B5E5-79625F01DBF7}" type="slidenum">
              <a:rPr lang="en-GB" sz="2000" smtClean="0">
                <a:solidFill>
                  <a:srgbClr val="282F39"/>
                </a:solidFill>
              </a:rPr>
              <a:pPr algn="ctr"/>
              <a:t>6</a:t>
            </a:fld>
            <a:endParaRPr lang="en-GB" sz="2000" dirty="0">
              <a:solidFill>
                <a:srgbClr val="282F39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522518" y="1725158"/>
            <a:ext cx="4659085" cy="135421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b="1" dirty="0" err="1" smtClean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Датафрейм</a:t>
            </a:r>
            <a:r>
              <a:rPr lang="ru-RU" b="1" dirty="0" smtClean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df_bp</a:t>
            </a:r>
            <a:r>
              <a:rPr lang="en-US" b="1" dirty="0" smtClean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ru-RU" sz="1600" b="1" dirty="0" smtClean="0">
              <a:solidFill>
                <a:srgbClr val="3D51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Тип данных: 			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float64</a:t>
            </a:r>
            <a:endParaRPr lang="ru-RU" sz="16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Количество параметров: 	</a:t>
            </a: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 algn="just"/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Количество записей: 		</a:t>
            </a:r>
            <a:r>
              <a:rPr lang="ru-RU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1002</a:t>
            </a:r>
            <a:endParaRPr lang="en-US" sz="16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6251024" y="1725158"/>
            <a:ext cx="4562122" cy="135421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b="1" dirty="0" err="1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Датафрейм</a:t>
            </a:r>
            <a:r>
              <a:rPr lang="ru-RU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df_nup</a:t>
            </a:r>
            <a:r>
              <a:rPr lang="en-US" b="1" dirty="0" smtClean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ru-RU" sz="1600" b="1" dirty="0">
              <a:solidFill>
                <a:srgbClr val="3D51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Тип данных: </a:t>
            </a:r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float64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Количество </a:t>
            </a:r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параметров: </a:t>
            </a:r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just"/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Количество </a:t>
            </a:r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записей: </a:t>
            </a:r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ru-RU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1002</a:t>
            </a:r>
            <a:endParaRPr lang="ru-RU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8" name="Группа 47"/>
          <p:cNvGrpSpPr/>
          <p:nvPr/>
        </p:nvGrpSpPr>
        <p:grpSpPr>
          <a:xfrm>
            <a:off x="609602" y="5586612"/>
            <a:ext cx="10537369" cy="675932"/>
            <a:chOff x="609602" y="5215479"/>
            <a:chExt cx="10537369" cy="1047065"/>
          </a:xfrm>
        </p:grpSpPr>
        <p:sp>
          <p:nvSpPr>
            <p:cNvPr id="36" name="Прямоугольник 35"/>
            <p:cNvSpPr/>
            <p:nvPr/>
          </p:nvSpPr>
          <p:spPr>
            <a:xfrm rot="5400000">
              <a:off x="161942" y="5663139"/>
              <a:ext cx="1047063" cy="15174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822469" y="5215480"/>
              <a:ext cx="10324502" cy="1047064"/>
            </a:xfrm>
            <a:prstGeom prst="rect">
              <a:avLst/>
            </a:prstGeom>
            <a:gradFill flip="none" rotWithShape="1">
              <a:gsLst>
                <a:gs pos="0">
                  <a:srgbClr val="3D516A">
                    <a:alpha val="7000"/>
                  </a:srgbClr>
                </a:gs>
                <a:gs pos="100000">
                  <a:srgbClr val="282F39">
                    <a:tint val="23500"/>
                    <a:satMod val="160000"/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После удаления нулевых и дублирующихся строк, а так же строк с </a:t>
              </a:r>
              <a:r>
                <a:rPr lang="ru-RU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дублирующимися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значениями размеры датафреймов 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стали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равны по количеству записей, что позволило объединить их в один </a:t>
              </a:r>
              <a:r>
                <a:rPr lang="ru-RU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датафрейм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8" name="Прямая соединительная линия 37"/>
          <p:cNvCxnSpPr/>
          <p:nvPr/>
        </p:nvCxnSpPr>
        <p:spPr>
          <a:xfrm>
            <a:off x="5709716" y="1407889"/>
            <a:ext cx="0" cy="1959429"/>
          </a:xfrm>
          <a:prstGeom prst="line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/>
          <p:cNvSpPr/>
          <p:nvPr/>
        </p:nvSpPr>
        <p:spPr>
          <a:xfrm>
            <a:off x="3293089" y="3719818"/>
            <a:ext cx="4659085" cy="135421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b="1" dirty="0" err="1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Датафрейм</a:t>
            </a:r>
            <a:r>
              <a:rPr lang="ru-RU" b="1" dirty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b="1" dirty="0" smtClean="0">
                <a:solidFill>
                  <a:srgbClr val="3D51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ru-RU" sz="1600" b="1" dirty="0" smtClean="0">
              <a:solidFill>
                <a:srgbClr val="3D516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Тип данных: 			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float64</a:t>
            </a:r>
            <a:endParaRPr lang="ru-RU" sz="16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Количество параметров: 	</a:t>
            </a:r>
            <a:r>
              <a:rPr lang="en-US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1600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Количество записей: 		</a:t>
            </a:r>
            <a:r>
              <a:rPr lang="ru-RU" sz="1600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1002</a:t>
            </a:r>
            <a:endParaRPr lang="ru-RU" sz="16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Стрелка вправо 43"/>
          <p:cNvSpPr/>
          <p:nvPr/>
        </p:nvSpPr>
        <p:spPr>
          <a:xfrm rot="5400000">
            <a:off x="4110854" y="3143081"/>
            <a:ext cx="671220" cy="482260"/>
          </a:xfrm>
          <a:prstGeom prst="rightArrow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Стрелка вправо 44"/>
          <p:cNvSpPr/>
          <p:nvPr/>
        </p:nvSpPr>
        <p:spPr>
          <a:xfrm rot="5400000">
            <a:off x="6483249" y="3143079"/>
            <a:ext cx="671218" cy="482260"/>
          </a:xfrm>
          <a:prstGeom prst="rightArrow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962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 rot="5400000">
            <a:off x="4301731" y="-36798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 rot="5400000">
            <a:off x="4149331" y="-38322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902700" y="6536347"/>
            <a:ext cx="3220720" cy="322446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17128"/>
            <a:ext cx="10515600" cy="756442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3D516A"/>
                </a:solidFill>
              </a:rPr>
              <a:t>Разведочный анализ: </a:t>
            </a:r>
            <a:r>
              <a:rPr lang="ru-RU" sz="2800" dirty="0" smtClean="0">
                <a:solidFill>
                  <a:srgbClr val="3D516A"/>
                </a:solidFill>
              </a:rPr>
              <a:t>Описательная статистика</a:t>
            </a:r>
            <a:endParaRPr lang="ru-RU" sz="2800" b="1" dirty="0">
              <a:solidFill>
                <a:srgbClr val="3D516A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612556"/>
            <a:ext cx="11419433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rgbClr val="7C8A94"/>
                </a:solidFill>
              </a:rPr>
              <a:t>ВЫПУСКНАЯ КВАЛИФИКАЦИОННАЯ РАБОТА ПО КУРСУ «DATA SCIENCE»</a:t>
            </a:r>
            <a:endParaRPr lang="en-US" dirty="0">
              <a:solidFill>
                <a:srgbClr val="7C8A94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1999" cy="476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2039599" y="6612556"/>
            <a:ext cx="152401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72818C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902700" y="27534"/>
            <a:ext cx="3220720" cy="88355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0" y="6766560"/>
            <a:ext cx="10241280" cy="84294"/>
          </a:xfrm>
          <a:prstGeom prst="rect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11427496" y="73252"/>
            <a:ext cx="604040" cy="6784748"/>
          </a:xfrm>
          <a:prstGeom prst="rect">
            <a:avLst/>
          </a:prstGeom>
          <a:gradFill flip="none" rotWithShape="1">
            <a:gsLst>
              <a:gs pos="0">
                <a:srgbClr val="282F39">
                  <a:tint val="66000"/>
                  <a:satMod val="160000"/>
                  <a:alpha val="13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427496" y="6612556"/>
            <a:ext cx="604040" cy="245443"/>
          </a:xfrm>
        </p:spPr>
        <p:txBody>
          <a:bodyPr/>
          <a:lstStyle/>
          <a:p>
            <a:pPr algn="ctr"/>
            <a:fld id="{6983841B-0DB4-4C99-B5E5-79625F01DBF7}" type="slidenum">
              <a:rPr lang="en-GB" sz="2000" smtClean="0">
                <a:solidFill>
                  <a:srgbClr val="282F39"/>
                </a:solidFill>
              </a:rPr>
              <a:pPr algn="ctr"/>
              <a:t>7</a:t>
            </a:fld>
            <a:endParaRPr lang="en-GB" sz="2000" dirty="0">
              <a:solidFill>
                <a:srgbClr val="282F39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93" y="1373327"/>
            <a:ext cx="9716856" cy="42487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/>
          <p:cNvGrpSpPr/>
          <p:nvPr/>
        </p:nvGrpSpPr>
        <p:grpSpPr>
          <a:xfrm>
            <a:off x="684027" y="5921829"/>
            <a:ext cx="10651585" cy="550468"/>
            <a:chOff x="190585" y="5451178"/>
            <a:chExt cx="10651585" cy="1047065"/>
          </a:xfrm>
        </p:grpSpPr>
        <p:sp>
          <p:nvSpPr>
            <p:cNvPr id="20" name="Прямоугольник 19"/>
            <p:cNvSpPr/>
            <p:nvPr/>
          </p:nvSpPr>
          <p:spPr>
            <a:xfrm rot="5400000">
              <a:off x="-257075" y="5898838"/>
              <a:ext cx="1047063" cy="15174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403451" y="5451179"/>
              <a:ext cx="10438719" cy="1047064"/>
            </a:xfrm>
            <a:prstGeom prst="rect">
              <a:avLst/>
            </a:prstGeom>
            <a:gradFill flip="none" rotWithShape="1">
              <a:gsLst>
                <a:gs pos="0">
                  <a:srgbClr val="3D516A">
                    <a:alpha val="7000"/>
                  </a:srgbClr>
                </a:gs>
                <a:gs pos="100000">
                  <a:srgbClr val="282F39">
                    <a:tint val="23500"/>
                    <a:satMod val="160000"/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При незначительном разбросе значений соотношения матрица-наполнитель достаточно большой разброс по параметрам "Модуль упругости", "Поверхностная плотность", "Прочность при растяжении".</a:t>
              </a:r>
              <a:endPara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521871" y="1610315"/>
            <a:ext cx="10531849" cy="388418"/>
          </a:xfrm>
          <a:prstGeom prst="rect">
            <a:avLst/>
          </a:prstGeom>
          <a:solidFill>
            <a:srgbClr val="3D516A">
              <a:alpha val="5098"/>
            </a:srgbClr>
          </a:solidFill>
          <a:ln>
            <a:solidFill>
              <a:srgbClr val="3D516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521871" y="3416540"/>
            <a:ext cx="10531849" cy="388418"/>
          </a:xfrm>
          <a:prstGeom prst="rect">
            <a:avLst/>
          </a:prstGeom>
          <a:solidFill>
            <a:srgbClr val="3D516A">
              <a:alpha val="5098"/>
            </a:srgbClr>
          </a:solidFill>
          <a:ln>
            <a:solidFill>
              <a:srgbClr val="3D516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521871" y="4002859"/>
            <a:ext cx="10531849" cy="388418"/>
          </a:xfrm>
          <a:prstGeom prst="rect">
            <a:avLst/>
          </a:prstGeom>
          <a:solidFill>
            <a:srgbClr val="3D516A">
              <a:alpha val="5098"/>
            </a:srgbClr>
          </a:solidFill>
          <a:ln>
            <a:solidFill>
              <a:srgbClr val="3D516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521870" y="2219760"/>
            <a:ext cx="10531849" cy="388418"/>
          </a:xfrm>
          <a:prstGeom prst="rect">
            <a:avLst/>
          </a:prstGeom>
          <a:solidFill>
            <a:srgbClr val="3D516A">
              <a:alpha val="5098"/>
            </a:srgbClr>
          </a:solidFill>
          <a:ln>
            <a:solidFill>
              <a:srgbClr val="3D516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5195805" y="1182276"/>
            <a:ext cx="873221" cy="4505115"/>
          </a:xfrm>
          <a:prstGeom prst="rect">
            <a:avLst/>
          </a:prstGeom>
          <a:solidFill>
            <a:srgbClr val="3D516A">
              <a:alpha val="5098"/>
            </a:srgbClr>
          </a:solidFill>
          <a:ln>
            <a:solidFill>
              <a:srgbClr val="3D516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473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 rot="5400000">
            <a:off x="4301731" y="-36798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 rot="5400000">
            <a:off x="4149331" y="-38322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902700" y="6536347"/>
            <a:ext cx="3220720" cy="322446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17128"/>
            <a:ext cx="10515600" cy="756442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3D516A"/>
                </a:solidFill>
              </a:rPr>
              <a:t>Разведочный анализ</a:t>
            </a:r>
            <a:r>
              <a:rPr lang="en-US" b="1" dirty="0" smtClean="0">
                <a:solidFill>
                  <a:srgbClr val="3D516A"/>
                </a:solidFill>
              </a:rPr>
              <a:t>:</a:t>
            </a:r>
            <a:r>
              <a:rPr lang="ru-RU" b="1" dirty="0" smtClean="0">
                <a:solidFill>
                  <a:srgbClr val="3D516A"/>
                </a:solidFill>
              </a:rPr>
              <a:t> </a:t>
            </a:r>
            <a:r>
              <a:rPr lang="ru-RU" sz="2800" dirty="0" smtClean="0">
                <a:solidFill>
                  <a:srgbClr val="3D516A"/>
                </a:solidFill>
              </a:rPr>
              <a:t>Парные </a:t>
            </a:r>
            <a:r>
              <a:rPr lang="ru-RU" sz="2800" dirty="0">
                <a:solidFill>
                  <a:srgbClr val="3D516A"/>
                </a:solidFill>
              </a:rPr>
              <a:t>графики рассеяния </a:t>
            </a:r>
            <a:r>
              <a:rPr lang="ru-RU" sz="2800" dirty="0" smtClean="0">
                <a:solidFill>
                  <a:srgbClr val="3D516A"/>
                </a:solidFill>
              </a:rPr>
              <a:t>точек</a:t>
            </a:r>
            <a:endParaRPr lang="ru-RU" sz="2800" dirty="0">
              <a:solidFill>
                <a:srgbClr val="3D516A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612556"/>
            <a:ext cx="11419433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rgbClr val="7C8A94"/>
                </a:solidFill>
              </a:rPr>
              <a:t>ВЫПУСКНАЯ КВАЛИФИКАЦИОННАЯ РАБОТА ПО КУРСУ «DATA SCIENCE»</a:t>
            </a:r>
            <a:endParaRPr lang="en-US" dirty="0">
              <a:solidFill>
                <a:srgbClr val="7C8A94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1999" cy="476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2039599" y="6612556"/>
            <a:ext cx="152401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72818C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902700" y="27534"/>
            <a:ext cx="3220720" cy="88355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0" y="6766560"/>
            <a:ext cx="10241280" cy="84294"/>
          </a:xfrm>
          <a:prstGeom prst="rect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11427496" y="73252"/>
            <a:ext cx="604040" cy="6784748"/>
          </a:xfrm>
          <a:prstGeom prst="rect">
            <a:avLst/>
          </a:prstGeom>
          <a:gradFill flip="none" rotWithShape="1">
            <a:gsLst>
              <a:gs pos="0">
                <a:srgbClr val="282F39">
                  <a:tint val="66000"/>
                  <a:satMod val="160000"/>
                  <a:alpha val="13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427496" y="6612556"/>
            <a:ext cx="604040" cy="245443"/>
          </a:xfrm>
        </p:spPr>
        <p:txBody>
          <a:bodyPr/>
          <a:lstStyle/>
          <a:p>
            <a:pPr algn="ctr"/>
            <a:fld id="{6983841B-0DB4-4C99-B5E5-79625F01DBF7}" type="slidenum">
              <a:rPr lang="en-GB" sz="2000" smtClean="0">
                <a:solidFill>
                  <a:srgbClr val="282F39"/>
                </a:solidFill>
              </a:rPr>
              <a:pPr algn="ctr"/>
              <a:t>8</a:t>
            </a:fld>
            <a:endParaRPr lang="en-GB" sz="2000" dirty="0">
              <a:solidFill>
                <a:srgbClr val="282F39"/>
              </a:solidFill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684027" y="6183085"/>
            <a:ext cx="10651585" cy="353261"/>
            <a:chOff x="190585" y="5451178"/>
            <a:chExt cx="10651585" cy="1047065"/>
          </a:xfrm>
        </p:grpSpPr>
        <p:sp>
          <p:nvSpPr>
            <p:cNvPr id="20" name="Прямоугольник 19"/>
            <p:cNvSpPr/>
            <p:nvPr/>
          </p:nvSpPr>
          <p:spPr>
            <a:xfrm rot="5400000">
              <a:off x="-257075" y="5898838"/>
              <a:ext cx="1047063" cy="15174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403451" y="5451179"/>
              <a:ext cx="10438719" cy="1047064"/>
            </a:xfrm>
            <a:prstGeom prst="rect">
              <a:avLst/>
            </a:prstGeom>
            <a:gradFill flip="none" rotWithShape="1">
              <a:gsLst>
                <a:gs pos="0">
                  <a:srgbClr val="3D516A">
                    <a:alpha val="7000"/>
                  </a:srgbClr>
                </a:gs>
                <a:gs pos="100000">
                  <a:srgbClr val="282F39">
                    <a:tint val="23500"/>
                    <a:satMod val="160000"/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 всем параметрам наблюдается </a:t>
              </a:r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наличие выбросов и отсутствие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корреляции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908" y="1027585"/>
            <a:ext cx="4916413" cy="4876081"/>
          </a:xfrm>
          <a:prstGeom prst="rect">
            <a:avLst/>
          </a:prstGeom>
        </p:spPr>
      </p:pic>
      <p:sp>
        <p:nvSpPr>
          <p:cNvPr id="18" name="Овал 17"/>
          <p:cNvSpPr/>
          <p:nvPr/>
        </p:nvSpPr>
        <p:spPr>
          <a:xfrm>
            <a:off x="3292030" y="2842878"/>
            <a:ext cx="377618" cy="377618"/>
          </a:xfrm>
          <a:prstGeom prst="ellipse">
            <a:avLst/>
          </a:prstGeom>
          <a:solidFill>
            <a:srgbClr val="F2F2F2">
              <a:alpha val="30980"/>
            </a:srgbClr>
          </a:solidFill>
          <a:ln>
            <a:solidFill>
              <a:srgbClr val="3D51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ьная выноска 18"/>
          <p:cNvSpPr/>
          <p:nvPr/>
        </p:nvSpPr>
        <p:spPr>
          <a:xfrm>
            <a:off x="6168114" y="1343073"/>
            <a:ext cx="3487668" cy="3455298"/>
          </a:xfrm>
          <a:prstGeom prst="wedgeEllipseCallout">
            <a:avLst>
              <a:gd name="adj1" fmla="val -120691"/>
              <a:gd name="adj2" fmla="val -2115"/>
            </a:avLst>
          </a:prstGeom>
          <a:solidFill>
            <a:srgbClr val="F2F2F2">
              <a:alpha val="32941"/>
            </a:srgbClr>
          </a:solidFill>
          <a:ln>
            <a:solidFill>
              <a:srgbClr val="3D51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521" y="2227642"/>
            <a:ext cx="1733792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39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 rot="5400000">
            <a:off x="4301731" y="-36798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 rot="5400000">
            <a:off x="4149331" y="-3832202"/>
            <a:ext cx="604040" cy="8902702"/>
          </a:xfrm>
          <a:prstGeom prst="rect">
            <a:avLst/>
          </a:prstGeom>
          <a:gradFill flip="none" rotWithShape="1">
            <a:gsLst>
              <a:gs pos="0">
                <a:srgbClr val="3D516A">
                  <a:alpha val="7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902700" y="6536347"/>
            <a:ext cx="3220720" cy="322446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17128"/>
            <a:ext cx="10515600" cy="756442"/>
          </a:xfrm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rgbClr val="3D516A"/>
                </a:solidFill>
              </a:rPr>
              <a:t>Разведочный анализ</a:t>
            </a:r>
            <a:r>
              <a:rPr lang="en-US" b="1" dirty="0" smtClean="0">
                <a:solidFill>
                  <a:srgbClr val="3D516A"/>
                </a:solidFill>
              </a:rPr>
              <a:t>:</a:t>
            </a:r>
            <a:r>
              <a:rPr lang="ru-RU" b="1" dirty="0" smtClean="0">
                <a:solidFill>
                  <a:srgbClr val="3D516A"/>
                </a:solidFill>
              </a:rPr>
              <a:t> </a:t>
            </a:r>
            <a:r>
              <a:rPr lang="ru-RU" sz="2800" dirty="0" smtClean="0">
                <a:solidFill>
                  <a:srgbClr val="3D516A"/>
                </a:solidFill>
              </a:rPr>
              <a:t>Гистограммы распределения</a:t>
            </a:r>
            <a:endParaRPr lang="ru-RU" sz="2800" dirty="0">
              <a:solidFill>
                <a:srgbClr val="3D516A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6612556"/>
            <a:ext cx="11419433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rgbClr val="7C8A94"/>
                </a:solidFill>
              </a:rPr>
              <a:t>ВЫПУСКНАЯ КВАЛИФИКАЦИОННАЯ РАБОТА ПО КУРСУ «DATA SCIENCE»</a:t>
            </a:r>
            <a:endParaRPr lang="en-US" dirty="0">
              <a:solidFill>
                <a:srgbClr val="7C8A94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0"/>
            <a:ext cx="12191999" cy="4762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2039599" y="6612556"/>
            <a:ext cx="152401" cy="2382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72818C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902700" y="27534"/>
            <a:ext cx="3220720" cy="88355"/>
          </a:xfrm>
          <a:prstGeom prst="rect">
            <a:avLst/>
          </a:prstGeom>
          <a:solidFill>
            <a:srgbClr val="282F39">
              <a:alpha val="2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0" y="6766560"/>
            <a:ext cx="10241280" cy="84294"/>
          </a:xfrm>
          <a:prstGeom prst="rect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11427496" y="73252"/>
            <a:ext cx="604040" cy="6784748"/>
          </a:xfrm>
          <a:prstGeom prst="rect">
            <a:avLst/>
          </a:prstGeom>
          <a:gradFill flip="none" rotWithShape="1">
            <a:gsLst>
              <a:gs pos="0">
                <a:srgbClr val="282F39">
                  <a:tint val="66000"/>
                  <a:satMod val="160000"/>
                  <a:alpha val="13000"/>
                </a:srgbClr>
              </a:gs>
              <a:gs pos="100000">
                <a:srgbClr val="282F39">
                  <a:tint val="23500"/>
                  <a:satMod val="16000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1427496" y="6612556"/>
            <a:ext cx="604040" cy="245443"/>
          </a:xfrm>
        </p:spPr>
        <p:txBody>
          <a:bodyPr/>
          <a:lstStyle/>
          <a:p>
            <a:pPr algn="ctr"/>
            <a:fld id="{6983841B-0DB4-4C99-B5E5-79625F01DBF7}" type="slidenum">
              <a:rPr lang="en-GB" sz="2000" smtClean="0">
                <a:solidFill>
                  <a:srgbClr val="282F39"/>
                </a:solidFill>
              </a:rPr>
              <a:pPr algn="ctr"/>
              <a:t>9</a:t>
            </a:fld>
            <a:endParaRPr lang="en-GB" sz="2000" dirty="0">
              <a:solidFill>
                <a:srgbClr val="282F39"/>
              </a:solidFill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152399" y="5927050"/>
            <a:ext cx="11400971" cy="535626"/>
            <a:chOff x="190585" y="5451178"/>
            <a:chExt cx="10651585" cy="1047065"/>
          </a:xfrm>
        </p:grpSpPr>
        <p:sp>
          <p:nvSpPr>
            <p:cNvPr id="20" name="Прямоугольник 19"/>
            <p:cNvSpPr/>
            <p:nvPr/>
          </p:nvSpPr>
          <p:spPr>
            <a:xfrm rot="5400000">
              <a:off x="-257075" y="5898838"/>
              <a:ext cx="1047063" cy="15174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403451" y="5451179"/>
              <a:ext cx="10438719" cy="1047064"/>
            </a:xfrm>
            <a:prstGeom prst="rect">
              <a:avLst/>
            </a:prstGeom>
            <a:gradFill flip="none" rotWithShape="1">
              <a:gsLst>
                <a:gs pos="0">
                  <a:srgbClr val="3D516A">
                    <a:alpha val="7000"/>
                  </a:srgbClr>
                </a:gs>
                <a:gs pos="100000">
                  <a:srgbClr val="282F39">
                    <a:tint val="23500"/>
                    <a:satMod val="160000"/>
                    <a:alpha val="0"/>
                  </a:srgb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Гистограммы имеют нормальное распределение, за исключением параметров "Поверхностная плотность" и "Угол </a:t>
              </a:r>
              <a:r>
                <a:rPr lang="ru-RU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нашивки"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1070131" y="1297882"/>
            <a:ext cx="9279170" cy="2124280"/>
            <a:chOff x="1479335" y="1481191"/>
            <a:chExt cx="8283940" cy="1896442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335" y="1522824"/>
              <a:ext cx="5425316" cy="1854809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4034" y="1481191"/>
              <a:ext cx="2759241" cy="1823984"/>
            </a:xfrm>
            <a:prstGeom prst="rect">
              <a:avLst/>
            </a:prstGeom>
          </p:spPr>
        </p:pic>
      </p:grpSp>
      <p:grpSp>
        <p:nvGrpSpPr>
          <p:cNvPr id="22" name="Группа 21"/>
          <p:cNvGrpSpPr/>
          <p:nvPr/>
        </p:nvGrpSpPr>
        <p:grpSpPr>
          <a:xfrm>
            <a:off x="532834" y="3634376"/>
            <a:ext cx="10353764" cy="2124280"/>
            <a:chOff x="828278" y="3634376"/>
            <a:chExt cx="9598735" cy="1863403"/>
          </a:xfrm>
        </p:grpSpPr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5418" y="3678003"/>
              <a:ext cx="5396767" cy="1803535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8278" y="3634376"/>
              <a:ext cx="2674586" cy="1863403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35498" y="3651043"/>
              <a:ext cx="1291515" cy="1785058"/>
            </a:xfrm>
            <a:prstGeom prst="rect">
              <a:avLst/>
            </a:prstGeom>
          </p:spPr>
        </p:pic>
      </p:grpSp>
      <p:sp>
        <p:nvSpPr>
          <p:cNvPr id="23" name="Прямоугольник 22"/>
          <p:cNvSpPr/>
          <p:nvPr/>
        </p:nvSpPr>
        <p:spPr>
          <a:xfrm>
            <a:off x="457134" y="3572043"/>
            <a:ext cx="1533507" cy="2202608"/>
          </a:xfrm>
          <a:prstGeom prst="rect">
            <a:avLst/>
          </a:prstGeom>
          <a:solidFill>
            <a:srgbClr val="FF0000">
              <a:alpha val="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6444064" y="3569555"/>
            <a:ext cx="1533507" cy="2202608"/>
          </a:xfrm>
          <a:prstGeom prst="rect">
            <a:avLst/>
          </a:prstGeom>
          <a:solidFill>
            <a:srgbClr val="FF0000">
              <a:alpha val="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6675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15266</TotalTime>
  <Words>1296</Words>
  <Application>Microsoft Office PowerPoint</Application>
  <PresentationFormat>Широкоэкранный</PresentationFormat>
  <Paragraphs>276</Paragraphs>
  <Slides>21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Courier New</vt:lpstr>
      <vt:lpstr>Lohit Devanagari</vt:lpstr>
      <vt:lpstr>Noto Serif CJK SC</vt:lpstr>
      <vt:lpstr>Symbol</vt:lpstr>
      <vt:lpstr>Times New Roman</vt:lpstr>
      <vt:lpstr>Wingdings</vt:lpstr>
      <vt:lpstr>Office Theme</vt:lpstr>
      <vt:lpstr>Презентация PowerPoint</vt:lpstr>
      <vt:lpstr>Постановка задачи</vt:lpstr>
      <vt:lpstr>Загруженные данные</vt:lpstr>
      <vt:lpstr>Разведочный анализ: Анализ датафреймов</vt:lpstr>
      <vt:lpstr>Разведочный анализ: Анализ датафреймов</vt:lpstr>
      <vt:lpstr>Разведочный анализ: Объединение датафреймов</vt:lpstr>
      <vt:lpstr>Разведочный анализ: Описательная статистика</vt:lpstr>
      <vt:lpstr>Разведочный анализ: Парные графики рассеяния точек</vt:lpstr>
      <vt:lpstr>Разведочный анализ: Гистограммы распределения</vt:lpstr>
      <vt:lpstr>Разведочный анализ: Тепловая карта корреляции</vt:lpstr>
      <vt:lpstr>Разведочный анализ: Выбросы</vt:lpstr>
      <vt:lpstr>Предобработка данных</vt:lpstr>
      <vt:lpstr>Модели прогноза модуля упругости при растяжении</vt:lpstr>
      <vt:lpstr>Модели прогноза прочности при растяжении</vt:lpstr>
      <vt:lpstr>Нейронная сеть: Модель</vt:lpstr>
      <vt:lpstr>Нейронная сеть: Сводка</vt:lpstr>
      <vt:lpstr>Нейронная сеть: Результаты</vt:lpstr>
      <vt:lpstr>Результаты</vt:lpstr>
      <vt:lpstr>Разработанное приложение</vt:lpstr>
      <vt:lpstr>GitHub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</dc:creator>
  <cp:lastModifiedBy>Решетников Александр Анатольевич</cp:lastModifiedBy>
  <cp:revision>1090</cp:revision>
  <dcterms:created xsi:type="dcterms:W3CDTF">2017-12-05T16:25:52Z</dcterms:created>
  <dcterms:modified xsi:type="dcterms:W3CDTF">2022-06-16T18:31:46Z</dcterms:modified>
</cp:coreProperties>
</file>